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12192000"/>
  <p:notesSz cx="6858000" cy="9144000"/>
  <p:embeddedFontLst>
    <p:embeddedFont>
      <p:font typeface="Dosis"/>
      <p:regular r:id="rId45"/>
      <p:bold r:id="rId46"/>
    </p:embeddedFont>
    <p:embeddedFont>
      <p:font typeface="League Spartan"/>
      <p:bold r:id="rId47"/>
    </p:embeddedFont>
    <p:embeddedFont>
      <p:font typeface="Roboto"/>
      <p:regular r:id="rId48"/>
      <p:bold r:id="rId49"/>
      <p:italic r:id="rId50"/>
      <p:boldItalic r:id="rId51"/>
    </p:embeddedFont>
    <p:embeddedFont>
      <p:font typeface="Arimo"/>
      <p:regular r:id="rId52"/>
      <p:bold r:id="rId53"/>
      <p:italic r:id="rId54"/>
      <p:boldItalic r:id="rId55"/>
    </p:embeddedFont>
    <p:embeddedFont>
      <p:font typeface="Montserra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0" roundtripDataSignature="AMtx7mhE3oKMAyocMqnpw3+Xu6o7S0JF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Dosis-bold.fntdata"/><Relationship Id="rId45" Type="http://schemas.openxmlformats.org/officeDocument/2006/relationships/font" Target="fonts/Dosi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regular.fntdata"/><Relationship Id="rId47" Type="http://schemas.openxmlformats.org/officeDocument/2006/relationships/font" Target="fonts/LeagueSpartan-bold.fntdata"/><Relationship Id="rId49"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customschemas.google.com/relationships/presentationmetadata" Target="meta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Arimo-bold.fntdata"/><Relationship Id="rId52" Type="http://schemas.openxmlformats.org/officeDocument/2006/relationships/font" Target="fonts/Arimo-regular.fntdata"/><Relationship Id="rId11" Type="http://schemas.openxmlformats.org/officeDocument/2006/relationships/slide" Target="slides/slide7.xml"/><Relationship Id="rId55" Type="http://schemas.openxmlformats.org/officeDocument/2006/relationships/font" Target="fonts/Arimo-boldItalic.fntdata"/><Relationship Id="rId10" Type="http://schemas.openxmlformats.org/officeDocument/2006/relationships/slide" Target="slides/slide6.xml"/><Relationship Id="rId54" Type="http://schemas.openxmlformats.org/officeDocument/2006/relationships/font" Target="fonts/Arimo-italic.fntdata"/><Relationship Id="rId13" Type="http://schemas.openxmlformats.org/officeDocument/2006/relationships/slide" Target="slides/slide9.xml"/><Relationship Id="rId57" Type="http://schemas.openxmlformats.org/officeDocument/2006/relationships/font" Target="fonts/Montserrat-bold.fntdata"/><Relationship Id="rId12" Type="http://schemas.openxmlformats.org/officeDocument/2006/relationships/slide" Target="slides/slide8.xml"/><Relationship Id="rId56" Type="http://schemas.openxmlformats.org/officeDocument/2006/relationships/font" Target="fonts/Montserrat-regular.fntdata"/><Relationship Id="rId15" Type="http://schemas.openxmlformats.org/officeDocument/2006/relationships/slide" Target="slides/slide11.xml"/><Relationship Id="rId59" Type="http://schemas.openxmlformats.org/officeDocument/2006/relationships/font" Target="fonts/Montserrat-boldItalic.fntdata"/><Relationship Id="rId14" Type="http://schemas.openxmlformats.org/officeDocument/2006/relationships/slide" Target="slides/slide10.xml"/><Relationship Id="rId58" Type="http://schemas.openxmlformats.org/officeDocument/2006/relationships/font" Target="fonts/Montserrat-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f82d40dce_0_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gcf82d40dce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dc3dfdd22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dc3dfdd22d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2dc3dfdd22d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01ac33354_6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2e01ac33354_6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2e01ac33354_6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e01ac33354_6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2e01ac33354_6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2e01ac33354_6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e01ac33354_6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2e01ac33354_6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2e01ac33354_6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e01ac33354_6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2e01ac33354_6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g2e01ac33354_6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e01ec5150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2e01ec5150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2e01ec5150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01ec5150b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2e01ec5150b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g2e01ec5150b_1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e01ec5150b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2e01ec5150b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g2e01ec5150b_1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e01ec5150b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2e01ec5150b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g2e01ec5150b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e01ec5150b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2e01ec5150b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g2e01ec5150b_1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70d932ba4e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270d932ba4e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19" name="Google Shape;19;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2" name="Google Shape;22;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3" name="Google Shape;23;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38"/>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8" name="Google Shape;28;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9" name="Google Shape;29;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32" name="Google Shape;32;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5" name="Google Shape;35;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6" name="Google Shape;36;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1" name="Google Shape;41;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5" name="Google Shape;45;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6" name="Google Shape;46;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7" name="Google Shape;47;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47.png"/><Relationship Id="rId6"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hyperlink" Target="https://github.com/heptaddc/SBA-Loan-Approval-Final-Project" TargetMode="External"/><Relationship Id="rId5" Type="http://schemas.openxmlformats.org/officeDocument/2006/relationships/hyperlink" Target="https://github.com/heptaddc/SBA-Loan-Approval-Final-Projec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54.png"/><Relationship Id="rId5"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3.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4.png"/><Relationship Id="rId4" Type="http://schemas.openxmlformats.org/officeDocument/2006/relationships/image" Target="../media/image71.png"/><Relationship Id="rId5" Type="http://schemas.openxmlformats.org/officeDocument/2006/relationships/image" Target="../media/image68.png"/><Relationship Id="rId6" Type="http://schemas.openxmlformats.org/officeDocument/2006/relationships/image" Target="../media/image70.png"/><Relationship Id="rId7"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8.png"/><Relationship Id="rId9"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1703642" y="1003299"/>
            <a:ext cx="41613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PT Heptad Data Collector, Tbk</a:t>
            </a:r>
            <a:endParaRPr b="0" i="0" sz="1400" u="none" cap="none" strike="noStrike">
              <a:solidFill>
                <a:schemeClr val="lt1"/>
              </a:solidFill>
              <a:latin typeface="Arial"/>
              <a:ea typeface="Arial"/>
              <a:cs typeface="Arial"/>
              <a:sym typeface="Arial"/>
            </a:endParaRPr>
          </a:p>
        </p:txBody>
      </p:sp>
      <p:sp>
        <p:nvSpPr>
          <p:cNvPr id="66" name="Google Shape;66;p1"/>
          <p:cNvSpPr txBox="1"/>
          <p:nvPr/>
        </p:nvSpPr>
        <p:spPr>
          <a:xfrm>
            <a:off x="491867" y="2892227"/>
            <a:ext cx="3064500" cy="1569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Final Project Report - </a:t>
            </a:r>
            <a:r>
              <a:rPr b="1" i="0" lang="en-US" sz="3200" u="none" cap="none" strike="noStrike">
                <a:solidFill>
                  <a:schemeClr val="lt1"/>
                </a:solidFill>
                <a:latin typeface="Montserrat"/>
                <a:ea typeface="Montserrat"/>
                <a:cs typeface="Montserrat"/>
                <a:sym typeface="Montserrat"/>
              </a:rPr>
              <a:t>Stage 1</a:t>
            </a:r>
            <a:endParaRPr b="1" i="0" sz="1400" u="none" cap="none" strike="noStrike">
              <a:solidFill>
                <a:schemeClr val="lt1"/>
              </a:solidFill>
              <a:latin typeface="Arial"/>
              <a:ea typeface="Arial"/>
              <a:cs typeface="Arial"/>
              <a:sym typeface="Arial"/>
            </a:endParaRPr>
          </a:p>
        </p:txBody>
      </p:sp>
      <p:cxnSp>
        <p:nvCxnSpPr>
          <p:cNvPr id="67" name="Google Shape;67;p1"/>
          <p:cNvCxnSpPr/>
          <p:nvPr/>
        </p:nvCxnSpPr>
        <p:spPr>
          <a:xfrm>
            <a:off x="636494" y="2622296"/>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8" name="Google Shape;68;p1"/>
          <p:cNvSpPr txBox="1"/>
          <p:nvPr/>
        </p:nvSpPr>
        <p:spPr>
          <a:xfrm>
            <a:off x="491867" y="4683342"/>
            <a:ext cx="3225000" cy="143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400" u="none" cap="none" strike="noStrike">
                <a:solidFill>
                  <a:schemeClr val="lt1"/>
                </a:solidFill>
                <a:latin typeface="Montserrat"/>
                <a:ea typeface="Montserrat"/>
                <a:cs typeface="Montserrat"/>
                <a:sym typeface="Montserrat"/>
              </a:rPr>
              <a:t>Aditya Fajri Melinianto</a:t>
            </a:r>
            <a:endParaRPr b="1"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400" u="none" cap="none" strike="noStrike">
                <a:solidFill>
                  <a:schemeClr val="lt1"/>
                </a:solidFill>
                <a:latin typeface="Montserrat"/>
                <a:ea typeface="Montserrat"/>
                <a:cs typeface="Montserrat"/>
                <a:sym typeface="Montserrat"/>
              </a:rPr>
              <a:t>Apri Ansyah</a:t>
            </a:r>
            <a:endParaRPr b="1"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400" u="none" cap="none" strike="noStrike">
                <a:solidFill>
                  <a:schemeClr val="lt1"/>
                </a:solidFill>
                <a:latin typeface="Montserrat"/>
                <a:ea typeface="Montserrat"/>
                <a:cs typeface="Montserrat"/>
                <a:sym typeface="Montserrat"/>
              </a:rPr>
              <a:t>Farah Fitria Sari</a:t>
            </a:r>
            <a:endParaRPr b="1"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400" u="none" cap="none" strike="noStrike">
                <a:solidFill>
                  <a:schemeClr val="lt1"/>
                </a:solidFill>
                <a:latin typeface="Montserrat"/>
                <a:ea typeface="Montserrat"/>
                <a:cs typeface="Montserrat"/>
                <a:sym typeface="Montserrat"/>
              </a:rPr>
              <a:t>Oktafina Pingkan Purwanto</a:t>
            </a:r>
            <a:endParaRPr b="1"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400" u="none" cap="none" strike="noStrike">
                <a:solidFill>
                  <a:schemeClr val="lt1"/>
                </a:solidFill>
                <a:latin typeface="Montserrat"/>
                <a:ea typeface="Montserrat"/>
                <a:cs typeface="Montserrat"/>
                <a:sym typeface="Montserrat"/>
              </a:rPr>
              <a:t>Pancaran Ratna Mustika</a:t>
            </a:r>
            <a:endParaRPr b="1"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400" u="none" cap="none" strike="noStrike">
                <a:solidFill>
                  <a:schemeClr val="lt1"/>
                </a:solidFill>
                <a:latin typeface="Montserrat"/>
                <a:ea typeface="Montserrat"/>
                <a:cs typeface="Montserrat"/>
                <a:sym typeface="Montserrat"/>
              </a:rPr>
              <a:t>Ryan Fajar</a:t>
            </a:r>
            <a:endParaRPr b="1"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400" u="none" cap="none" strike="noStrike">
                <a:solidFill>
                  <a:schemeClr val="lt1"/>
                </a:solidFill>
                <a:latin typeface="Montserrat"/>
                <a:ea typeface="Montserrat"/>
                <a:cs typeface="Montserrat"/>
                <a:sym typeface="Montserrat"/>
              </a:rPr>
              <a:t>Tiara Lailatul Nikmah</a:t>
            </a:r>
            <a:endParaRPr b="1" i="0" sz="1400" u="none" cap="none" strike="noStrike">
              <a:solidFill>
                <a:schemeClr val="lt1"/>
              </a:solidFill>
              <a:latin typeface="Montserrat"/>
              <a:ea typeface="Montserrat"/>
              <a:cs typeface="Montserrat"/>
              <a:sym typeface="Montserrat"/>
            </a:endParaRPr>
          </a:p>
        </p:txBody>
      </p:sp>
      <p:pic>
        <p:nvPicPr>
          <p:cNvPr id="69" name="Google Shape;69;p1"/>
          <p:cNvPicPr preferRelativeResize="0"/>
          <p:nvPr/>
        </p:nvPicPr>
        <p:blipFill rotWithShape="1">
          <a:blip r:embed="rId4">
            <a:alphaModFix/>
          </a:blip>
          <a:srcRect b="0" l="0" r="0" t="0"/>
          <a:stretch/>
        </p:blipFill>
        <p:spPr>
          <a:xfrm>
            <a:off x="0" y="584350"/>
            <a:ext cx="2238350" cy="2238350"/>
          </a:xfrm>
          <a:prstGeom prst="rect">
            <a:avLst/>
          </a:prstGeom>
          <a:noFill/>
          <a:ln>
            <a:noFill/>
          </a:ln>
          <a:effectLst>
            <a:outerShdw blurRad="57150" rotWithShape="0" algn="bl" dir="5400000" dist="19050">
              <a:schemeClr val="dk1"/>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0"/>
          <p:cNvSpPr txBox="1"/>
          <p:nvPr/>
        </p:nvSpPr>
        <p:spPr>
          <a:xfrm>
            <a:off x="1216370" y="1338591"/>
            <a:ext cx="10188900" cy="861900"/>
          </a:xfrm>
          <a:prstGeom prst="rect">
            <a:avLst/>
          </a:prstGeom>
          <a:noFill/>
          <a:ln>
            <a:noFill/>
          </a:ln>
        </p:spPr>
        <p:txBody>
          <a:bodyPr anchorCtr="0" anchor="t" bIns="45700" lIns="91425" spcFirstLastPara="1" rIns="91425" wrap="square" tIns="45700">
            <a:spAutoFit/>
          </a:bodyPr>
          <a:lstStyle/>
          <a:p>
            <a:pPr indent="-400050" lvl="0" marL="400050" marR="0" rtl="0" algn="l">
              <a:lnSpc>
                <a:spcPct val="150000"/>
              </a:lnSpc>
              <a:spcBef>
                <a:spcPts val="0"/>
              </a:spcBef>
              <a:spcAft>
                <a:spcPts val="0"/>
              </a:spcAft>
              <a:buClr>
                <a:srgbClr val="000000"/>
              </a:buClr>
              <a:buSzPts val="2000"/>
              <a:buFont typeface="Arial"/>
              <a:buAutoNum type="romanUcPeriod" startAt="5"/>
            </a:pPr>
            <a:r>
              <a:rPr b="0" i="0" lang="en-US" sz="2000" u="none" cap="none" strike="noStrike">
                <a:solidFill>
                  <a:srgbClr val="212121"/>
                </a:solidFill>
                <a:highlight>
                  <a:srgbClr val="FFFFFF"/>
                </a:highlight>
                <a:latin typeface="Roboto"/>
                <a:ea typeface="Roboto"/>
                <a:cs typeface="Roboto"/>
                <a:sym typeface="Roboto"/>
              </a:rPr>
              <a:t>Mengganti 0 dan 1 pada kolom FranchiseCode menjadi 'Not-Franchise' dan selain itu menjadi 'Franchise’.</a:t>
            </a:r>
            <a:endParaRPr/>
          </a:p>
        </p:txBody>
      </p:sp>
      <p:sp>
        <p:nvSpPr>
          <p:cNvPr id="162" name="Google Shape;162;p10"/>
          <p:cNvSpPr txBox="1"/>
          <p:nvPr/>
        </p:nvSpPr>
        <p:spPr>
          <a:xfrm>
            <a:off x="704744" y="163748"/>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163" name="Google Shape;163;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164" name="Google Shape;164;p10"/>
          <p:cNvSpPr txBox="1"/>
          <p:nvPr/>
        </p:nvSpPr>
        <p:spPr>
          <a:xfrm>
            <a:off x="704744" y="763231"/>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Transformation</a:t>
            </a:r>
            <a:endParaRPr/>
          </a:p>
        </p:txBody>
      </p:sp>
      <p:pic>
        <p:nvPicPr>
          <p:cNvPr id="165" name="Google Shape;165;p10"/>
          <p:cNvPicPr preferRelativeResize="0"/>
          <p:nvPr/>
        </p:nvPicPr>
        <p:blipFill rotWithShape="1">
          <a:blip r:embed="rId3">
            <a:alphaModFix/>
          </a:blip>
          <a:srcRect b="0" l="0" r="0" t="0"/>
          <a:stretch/>
        </p:blipFill>
        <p:spPr>
          <a:xfrm>
            <a:off x="1368713" y="2686680"/>
            <a:ext cx="10659593" cy="2192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1"/>
          <p:cNvSpPr txBox="1"/>
          <p:nvPr/>
        </p:nvSpPr>
        <p:spPr>
          <a:xfrm>
            <a:off x="1216370" y="1447453"/>
            <a:ext cx="10189029" cy="1477287"/>
          </a:xfrm>
          <a:prstGeom prst="rect">
            <a:avLst/>
          </a:prstGeom>
          <a:noFill/>
          <a:ln>
            <a:noFill/>
          </a:ln>
        </p:spPr>
        <p:txBody>
          <a:bodyPr anchorCtr="0" anchor="t" bIns="45700" lIns="91425" spcFirstLastPara="1" rIns="91425" wrap="square" tIns="45700">
            <a:spAutoFit/>
          </a:bodyPr>
          <a:lstStyle/>
          <a:p>
            <a:pPr indent="-514350" lvl="0" marL="514350" marR="0" rtl="0" algn="l">
              <a:lnSpc>
                <a:spcPct val="150000"/>
              </a:lnSpc>
              <a:spcBef>
                <a:spcPts val="0"/>
              </a:spcBef>
              <a:spcAft>
                <a:spcPts val="0"/>
              </a:spcAft>
              <a:buClr>
                <a:srgbClr val="000000"/>
              </a:buClr>
              <a:buSzPts val="2000"/>
              <a:buFont typeface="Arial"/>
              <a:buAutoNum type="romanUcPeriod" startAt="6"/>
            </a:pPr>
            <a:r>
              <a:rPr b="0" i="0" lang="en-US" sz="2000" u="none" cap="none" strike="noStrike">
                <a:solidFill>
                  <a:srgbClr val="212121"/>
                </a:solidFill>
                <a:highlight>
                  <a:srgbClr val="FFFFFF"/>
                </a:highlight>
                <a:latin typeface="Roboto"/>
                <a:ea typeface="Roboto"/>
                <a:cs typeface="Roboto"/>
                <a:sym typeface="Roboto"/>
              </a:rPr>
              <a:t>Nilai 1976A pada kolom ApprovalFY diganti menjadi 1976.</a:t>
            </a:r>
            <a:endParaRPr/>
          </a:p>
          <a:p>
            <a:pPr indent="-514350" lvl="0" marL="514350" marR="0" rtl="0" algn="l">
              <a:lnSpc>
                <a:spcPct val="150000"/>
              </a:lnSpc>
              <a:spcBef>
                <a:spcPts val="0"/>
              </a:spcBef>
              <a:spcAft>
                <a:spcPts val="0"/>
              </a:spcAft>
              <a:buClr>
                <a:srgbClr val="000000"/>
              </a:buClr>
              <a:buSzPts val="2000"/>
              <a:buFont typeface="Arial"/>
              <a:buAutoNum type="romanUcPeriod" startAt="6"/>
            </a:pPr>
            <a:r>
              <a:rPr b="0" i="0" lang="en-US" sz="2000" u="none" cap="none" strike="noStrike">
                <a:solidFill>
                  <a:srgbClr val="212121"/>
                </a:solidFill>
                <a:highlight>
                  <a:srgbClr val="FFFFFF"/>
                </a:highlight>
                <a:latin typeface="Roboto"/>
                <a:ea typeface="Roboto"/>
                <a:cs typeface="Roboto"/>
                <a:sym typeface="Roboto"/>
              </a:rPr>
              <a:t>NoEmp, CreateJob, RetainedJob dilakukan robust scaler, untuk mempermudah dalam melakukan analisis statistic.</a:t>
            </a:r>
            <a:endParaRPr/>
          </a:p>
        </p:txBody>
      </p:sp>
      <p:sp>
        <p:nvSpPr>
          <p:cNvPr id="171" name="Google Shape;171;p11"/>
          <p:cNvSpPr txBox="1"/>
          <p:nvPr/>
        </p:nvSpPr>
        <p:spPr>
          <a:xfrm>
            <a:off x="704744" y="163748"/>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172" name="Google Shape;172;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173" name="Google Shape;173;p11"/>
          <p:cNvSpPr txBox="1"/>
          <p:nvPr/>
        </p:nvSpPr>
        <p:spPr>
          <a:xfrm>
            <a:off x="704744" y="763231"/>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Transformation</a:t>
            </a:r>
            <a:endParaRPr/>
          </a:p>
        </p:txBody>
      </p:sp>
      <p:sp>
        <p:nvSpPr>
          <p:cNvPr id="174" name="Google Shape;174;p11"/>
          <p:cNvSpPr txBox="1"/>
          <p:nvPr/>
        </p:nvSpPr>
        <p:spPr>
          <a:xfrm>
            <a:off x="2396332" y="3024227"/>
            <a:ext cx="1333925"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212121"/>
                </a:solidFill>
                <a:highlight>
                  <a:srgbClr val="FFFFFF"/>
                </a:highlight>
                <a:latin typeface="Roboto"/>
                <a:ea typeface="Roboto"/>
                <a:cs typeface="Roboto"/>
                <a:sym typeface="Roboto"/>
              </a:rPr>
              <a:t>Output (VII)</a:t>
            </a:r>
            <a:endParaRPr b="0" i="0" sz="1200" u="none" cap="none" strike="noStrike">
              <a:solidFill>
                <a:srgbClr val="212121"/>
              </a:solidFill>
              <a:highlight>
                <a:srgbClr val="FFFFFF"/>
              </a:highlight>
              <a:latin typeface="Roboto"/>
              <a:ea typeface="Roboto"/>
              <a:cs typeface="Roboto"/>
              <a:sym typeface="Roboto"/>
            </a:endParaRPr>
          </a:p>
        </p:txBody>
      </p:sp>
      <p:pic>
        <p:nvPicPr>
          <p:cNvPr id="175" name="Google Shape;175;p11"/>
          <p:cNvPicPr preferRelativeResize="0"/>
          <p:nvPr/>
        </p:nvPicPr>
        <p:blipFill rotWithShape="1">
          <a:blip r:embed="rId3">
            <a:alphaModFix/>
          </a:blip>
          <a:srcRect b="0" l="0" r="0" t="0"/>
          <a:stretch/>
        </p:blipFill>
        <p:spPr>
          <a:xfrm>
            <a:off x="3345944" y="3024227"/>
            <a:ext cx="4707256" cy="33689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2"/>
          <p:cNvSpPr txBox="1"/>
          <p:nvPr/>
        </p:nvSpPr>
        <p:spPr>
          <a:xfrm>
            <a:off x="1183042" y="1309810"/>
            <a:ext cx="5184429" cy="1015622"/>
          </a:xfrm>
          <a:prstGeom prst="rect">
            <a:avLst/>
          </a:prstGeom>
          <a:noFill/>
          <a:ln>
            <a:noFill/>
          </a:ln>
        </p:spPr>
        <p:txBody>
          <a:bodyPr anchorCtr="0" anchor="t" bIns="45700" lIns="91425" spcFirstLastPara="1" rIns="91425" wrap="square" tIns="45700">
            <a:spAutoFit/>
          </a:bodyPr>
          <a:lstStyle/>
          <a:p>
            <a:pPr indent="-514350" lvl="0" marL="514350" marR="0" rtl="0" algn="just">
              <a:lnSpc>
                <a:spcPct val="150000"/>
              </a:lnSpc>
              <a:spcBef>
                <a:spcPts val="0"/>
              </a:spcBef>
              <a:spcAft>
                <a:spcPts val="0"/>
              </a:spcAft>
              <a:buClr>
                <a:srgbClr val="000000"/>
              </a:buClr>
              <a:buSzPts val="2000"/>
              <a:buFont typeface="Arial"/>
              <a:buAutoNum type="romanUcPeriod" startAt="8"/>
            </a:pPr>
            <a:r>
              <a:rPr b="0" i="0" lang="en-US" sz="2000" u="none" cap="none" strike="noStrike">
                <a:solidFill>
                  <a:srgbClr val="212121"/>
                </a:solidFill>
                <a:highlight>
                  <a:srgbClr val="FFFFFF"/>
                </a:highlight>
                <a:latin typeface="Roboto"/>
                <a:ea typeface="Roboto"/>
                <a:cs typeface="Roboto"/>
                <a:sym typeface="Roboto"/>
              </a:rPr>
              <a:t>Untuk Bank dengan count &lt; 1500 akan dimasukkan ke kategori ‘Others’.</a:t>
            </a:r>
            <a:endParaRPr/>
          </a:p>
        </p:txBody>
      </p:sp>
      <p:sp>
        <p:nvSpPr>
          <p:cNvPr id="181" name="Google Shape;181;p12"/>
          <p:cNvSpPr txBox="1"/>
          <p:nvPr/>
        </p:nvSpPr>
        <p:spPr>
          <a:xfrm>
            <a:off x="704744" y="163748"/>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182" name="Google Shape;182;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183" name="Google Shape;183;p12"/>
          <p:cNvSpPr txBox="1"/>
          <p:nvPr/>
        </p:nvSpPr>
        <p:spPr>
          <a:xfrm>
            <a:off x="704744" y="763231"/>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Transformation</a:t>
            </a:r>
            <a:endParaRPr/>
          </a:p>
        </p:txBody>
      </p:sp>
      <p:pic>
        <p:nvPicPr>
          <p:cNvPr id="184" name="Google Shape;184;p12"/>
          <p:cNvPicPr preferRelativeResize="0"/>
          <p:nvPr/>
        </p:nvPicPr>
        <p:blipFill rotWithShape="1">
          <a:blip r:embed="rId3">
            <a:alphaModFix/>
          </a:blip>
          <a:srcRect b="0" l="0" r="0" t="0"/>
          <a:stretch/>
        </p:blipFill>
        <p:spPr>
          <a:xfrm>
            <a:off x="7218727" y="1524000"/>
            <a:ext cx="3568633" cy="4570769"/>
          </a:xfrm>
          <a:prstGeom prst="rect">
            <a:avLst/>
          </a:prstGeom>
          <a:noFill/>
          <a:ln>
            <a:noFill/>
          </a:ln>
        </p:spPr>
      </p:pic>
      <p:pic>
        <p:nvPicPr>
          <p:cNvPr id="185" name="Google Shape;185;p12"/>
          <p:cNvPicPr preferRelativeResize="0"/>
          <p:nvPr/>
        </p:nvPicPr>
        <p:blipFill rotWithShape="1">
          <a:blip r:embed="rId4">
            <a:alphaModFix/>
          </a:blip>
          <a:srcRect b="0" l="0" r="0" t="0"/>
          <a:stretch/>
        </p:blipFill>
        <p:spPr>
          <a:xfrm>
            <a:off x="1673388" y="2342799"/>
            <a:ext cx="4422612" cy="3751970"/>
          </a:xfrm>
          <a:prstGeom prst="rect">
            <a:avLst/>
          </a:prstGeom>
          <a:noFill/>
          <a:ln>
            <a:noFill/>
          </a:ln>
        </p:spPr>
      </p:pic>
      <p:sp>
        <p:nvSpPr>
          <p:cNvPr id="186" name="Google Shape;186;p12"/>
          <p:cNvSpPr/>
          <p:nvPr/>
        </p:nvSpPr>
        <p:spPr>
          <a:xfrm>
            <a:off x="6364454" y="4018749"/>
            <a:ext cx="585819" cy="400069"/>
          </a:xfrm>
          <a:prstGeom prst="rightArrow">
            <a:avLst>
              <a:gd fmla="val 50000" name="adj1"/>
              <a:gd fmla="val 50000" name="adj2"/>
            </a:avLst>
          </a:prstGeom>
          <a:solidFill>
            <a:schemeClr val="l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192" name="Google Shape;192;p13"/>
          <p:cNvSpPr txBox="1"/>
          <p:nvPr/>
        </p:nvSpPr>
        <p:spPr>
          <a:xfrm>
            <a:off x="2737485" y="1357972"/>
            <a:ext cx="4822256" cy="2046185"/>
          </a:xfrm>
          <a:prstGeom prst="rect">
            <a:avLst/>
          </a:prstGeom>
          <a:noFill/>
          <a:ln>
            <a:noFill/>
          </a:ln>
        </p:spPr>
        <p:txBody>
          <a:bodyPr anchorCtr="0" anchor="t" bIns="45700" lIns="91425" spcFirstLastPara="1" rIns="91425" wrap="square" tIns="45700">
            <a:normAutofit fontScale="97500"/>
          </a:bodyPr>
          <a:lstStyle/>
          <a:p>
            <a:pPr indent="0" lvl="0" marL="0" marR="0" rtl="0" algn="r">
              <a:lnSpc>
                <a:spcPct val="100000"/>
              </a:lnSpc>
              <a:spcBef>
                <a:spcPts val="0"/>
              </a:spcBef>
              <a:spcAft>
                <a:spcPts val="0"/>
              </a:spcAft>
              <a:buNone/>
            </a:pPr>
            <a:r>
              <a:rPr b="1" i="0" lang="en-US" sz="5400" u="none" cap="none" strike="noStrike">
                <a:solidFill>
                  <a:srgbClr val="212121"/>
                </a:solidFill>
                <a:highlight>
                  <a:srgbClr val="FFFFFF"/>
                </a:highlight>
                <a:latin typeface="Roboto"/>
                <a:ea typeface="Roboto"/>
                <a:cs typeface="Roboto"/>
                <a:sym typeface="Roboto"/>
              </a:rPr>
              <a:t>Feature 				Encoding</a:t>
            </a:r>
            <a:endParaRPr/>
          </a:p>
        </p:txBody>
      </p:sp>
      <p:sp>
        <p:nvSpPr>
          <p:cNvPr id="193" name="Google Shape;193;p13"/>
          <p:cNvSpPr txBox="1"/>
          <p:nvPr/>
        </p:nvSpPr>
        <p:spPr>
          <a:xfrm>
            <a:off x="624968" y="1163968"/>
            <a:ext cx="8298223"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pic>
        <p:nvPicPr>
          <p:cNvPr id="194" name="Google Shape;194;p13"/>
          <p:cNvPicPr preferRelativeResize="0"/>
          <p:nvPr/>
        </p:nvPicPr>
        <p:blipFill rotWithShape="1">
          <a:blip r:embed="rId3">
            <a:alphaModFix/>
          </a:blip>
          <a:srcRect b="0" l="0" r="0" t="0"/>
          <a:stretch/>
        </p:blipFill>
        <p:spPr>
          <a:xfrm>
            <a:off x="442762" y="1531227"/>
            <a:ext cx="4177016" cy="4779987"/>
          </a:xfrm>
          <a:prstGeom prst="rect">
            <a:avLst/>
          </a:prstGeom>
          <a:noFill/>
          <a:ln>
            <a:noFill/>
          </a:ln>
        </p:spPr>
      </p:pic>
      <p:sp>
        <p:nvSpPr>
          <p:cNvPr id="195" name="Google Shape;195;p13"/>
          <p:cNvSpPr txBox="1"/>
          <p:nvPr/>
        </p:nvSpPr>
        <p:spPr>
          <a:xfrm>
            <a:off x="4504214" y="3181558"/>
            <a:ext cx="6661091" cy="2862282"/>
          </a:xfrm>
          <a:prstGeom prst="rect">
            <a:avLst/>
          </a:prstGeom>
          <a:noFill/>
          <a:ln>
            <a:noFill/>
          </a:ln>
        </p:spPr>
        <p:txBody>
          <a:bodyPr anchorCtr="0" anchor="t" bIns="45700" lIns="91425" spcFirstLastPara="1" rIns="91425" wrap="square" tIns="45700">
            <a:spAutoFit/>
          </a:bodyPr>
          <a:lstStyle/>
          <a:p>
            <a:pPr indent="-514350" lvl="0" marL="514350" marR="0" rtl="0" algn="just">
              <a:lnSpc>
                <a:spcPct val="150000"/>
              </a:lnSpc>
              <a:spcBef>
                <a:spcPts val="0"/>
              </a:spcBef>
              <a:spcAft>
                <a:spcPts val="0"/>
              </a:spcAft>
              <a:buClr>
                <a:srgbClr val="000000"/>
              </a:buClr>
              <a:buSzPts val="2000"/>
              <a:buFont typeface="Arial"/>
              <a:buAutoNum type="romanUcPeriod"/>
            </a:pPr>
            <a:r>
              <a:rPr b="0" i="0" lang="en-US" sz="2000" u="none" cap="none" strike="noStrike">
                <a:solidFill>
                  <a:srgbClr val="212121"/>
                </a:solidFill>
                <a:highlight>
                  <a:srgbClr val="FFFFFF"/>
                </a:highlight>
                <a:latin typeface="Roboto"/>
                <a:ea typeface="Roboto"/>
                <a:cs typeface="Roboto"/>
                <a:sym typeface="Roboto"/>
              </a:rPr>
              <a:t>Pengkategorian Term, dibuat kolom baru RealEstate dengan nilai &gt;= 240 =1, dibawah 240=0</a:t>
            </a:r>
            <a:endParaRPr/>
          </a:p>
          <a:p>
            <a:pPr indent="-514350" lvl="0" marL="514350" marR="0" rtl="0" algn="just">
              <a:lnSpc>
                <a:spcPct val="150000"/>
              </a:lnSpc>
              <a:spcBef>
                <a:spcPts val="0"/>
              </a:spcBef>
              <a:spcAft>
                <a:spcPts val="0"/>
              </a:spcAft>
              <a:buClr>
                <a:srgbClr val="000000"/>
              </a:buClr>
              <a:buSzPts val="2000"/>
              <a:buFont typeface="Arial"/>
              <a:buAutoNum type="romanUcPeriod"/>
            </a:pPr>
            <a:r>
              <a:rPr b="0" i="0" lang="en-US" sz="2000" u="none" cap="none" strike="noStrike">
                <a:solidFill>
                  <a:srgbClr val="212121"/>
                </a:solidFill>
                <a:highlight>
                  <a:srgbClr val="FFFFFF"/>
                </a:highlight>
                <a:latin typeface="Roboto"/>
                <a:ea typeface="Roboto"/>
                <a:cs typeface="Roboto"/>
                <a:sym typeface="Roboto"/>
              </a:rPr>
              <a:t>NAICS diubah menjadi nama-nama industri setiap kategori -&gt; dilabelin menjadi angka numerik</a:t>
            </a:r>
            <a:endParaRPr b="0" i="0" sz="2000" u="none" cap="none" strike="noStrike">
              <a:solidFill>
                <a:srgbClr val="212121"/>
              </a:solidFill>
              <a:highlight>
                <a:srgbClr val="FFFFFF"/>
              </a:highlight>
              <a:latin typeface="Roboto"/>
              <a:ea typeface="Roboto"/>
              <a:cs typeface="Roboto"/>
              <a:sym typeface="Roboto"/>
            </a:endParaRPr>
          </a:p>
          <a:p>
            <a:pPr indent="-514350" lvl="0" marL="514350" marR="0" rtl="0" algn="just">
              <a:lnSpc>
                <a:spcPct val="150000"/>
              </a:lnSpc>
              <a:spcBef>
                <a:spcPts val="0"/>
              </a:spcBef>
              <a:spcAft>
                <a:spcPts val="0"/>
              </a:spcAft>
              <a:buClr>
                <a:srgbClr val="000000"/>
              </a:buClr>
              <a:buSzPts val="2000"/>
              <a:buFont typeface="Arial"/>
              <a:buAutoNum type="romanUcPeriod"/>
            </a:pPr>
            <a:r>
              <a:rPr b="0" i="0" lang="en-US" sz="2000" u="none" cap="none" strike="noStrike">
                <a:solidFill>
                  <a:srgbClr val="212121"/>
                </a:solidFill>
                <a:highlight>
                  <a:srgbClr val="FFFFFF"/>
                </a:highlight>
                <a:latin typeface="Roboto"/>
                <a:ea typeface="Roboto"/>
                <a:cs typeface="Roboto"/>
                <a:sym typeface="Roboto"/>
              </a:rPr>
              <a:t>MIS_status dilabelin chargeoff = 1, PIF=0</a:t>
            </a:r>
            <a:endParaRPr/>
          </a:p>
          <a:p>
            <a:pPr indent="-514350" lvl="0" marL="514350" marR="0" rtl="0" algn="just">
              <a:lnSpc>
                <a:spcPct val="150000"/>
              </a:lnSpc>
              <a:spcBef>
                <a:spcPts val="0"/>
              </a:spcBef>
              <a:spcAft>
                <a:spcPts val="0"/>
              </a:spcAft>
              <a:buClr>
                <a:srgbClr val="000000"/>
              </a:buClr>
              <a:buSzPts val="2000"/>
              <a:buFont typeface="Arial"/>
              <a:buAutoNum type="romanUcPeriod"/>
            </a:pPr>
            <a:r>
              <a:rPr b="0" i="0" lang="en-US" sz="2000" u="none" cap="none" strike="noStrike">
                <a:solidFill>
                  <a:srgbClr val="212121"/>
                </a:solidFill>
                <a:highlight>
                  <a:srgbClr val="FFFFFF"/>
                </a:highlight>
                <a:latin typeface="Roboto"/>
                <a:ea typeface="Roboto"/>
                <a:cs typeface="Roboto"/>
                <a:sym typeface="Roboto"/>
              </a:rPr>
              <a:t>Encoding 60 bank dengan count terbanyak</a:t>
            </a:r>
            <a:endParaRPr b="0" i="0" sz="2000" u="none" cap="none" strike="noStrike">
              <a:solidFill>
                <a:srgbClr val="212121"/>
              </a:solidFill>
              <a:highlight>
                <a:srgbClr val="FFFFFF"/>
              </a:highlight>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01" name="Google Shape;201;p14"/>
          <p:cNvSpPr txBox="1"/>
          <p:nvPr>
            <p:ph type="title"/>
          </p:nvPr>
        </p:nvSpPr>
        <p:spPr>
          <a:xfrm>
            <a:off x="2197739" y="1481249"/>
            <a:ext cx="1137122" cy="340284"/>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256944"/>
              <a:buFont typeface="Montserrat"/>
              <a:buNone/>
            </a:pPr>
            <a:r>
              <a:rPr b="0" lang="en-US" sz="1600"/>
              <a:t>Input (II)</a:t>
            </a:r>
            <a:endParaRPr b="0" sz="1600"/>
          </a:p>
        </p:txBody>
      </p:sp>
      <p:sp>
        <p:nvSpPr>
          <p:cNvPr id="202" name="Google Shape;202;p14"/>
          <p:cNvSpPr txBox="1"/>
          <p:nvPr/>
        </p:nvSpPr>
        <p:spPr>
          <a:xfrm>
            <a:off x="964627" y="710202"/>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Encoding</a:t>
            </a:r>
            <a:endParaRPr/>
          </a:p>
        </p:txBody>
      </p:sp>
      <p:sp>
        <p:nvSpPr>
          <p:cNvPr id="203" name="Google Shape;203;p14"/>
          <p:cNvSpPr txBox="1"/>
          <p:nvPr/>
        </p:nvSpPr>
        <p:spPr>
          <a:xfrm>
            <a:off x="675868" y="110719"/>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pic>
        <p:nvPicPr>
          <p:cNvPr id="204" name="Google Shape;204;p14"/>
          <p:cNvPicPr preferRelativeResize="0"/>
          <p:nvPr/>
        </p:nvPicPr>
        <p:blipFill rotWithShape="1">
          <a:blip r:embed="rId3">
            <a:alphaModFix/>
          </a:blip>
          <a:srcRect b="0" l="0" r="0" t="0"/>
          <a:stretch/>
        </p:blipFill>
        <p:spPr>
          <a:xfrm>
            <a:off x="2622021" y="1939384"/>
            <a:ext cx="7530365" cy="32289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10" name="Google Shape;210;p15"/>
          <p:cNvSpPr txBox="1"/>
          <p:nvPr>
            <p:ph type="title"/>
          </p:nvPr>
        </p:nvSpPr>
        <p:spPr>
          <a:xfrm>
            <a:off x="1426742" y="1544026"/>
            <a:ext cx="1235551" cy="372273"/>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256944"/>
              <a:buFont typeface="Montserrat"/>
              <a:buNone/>
            </a:pPr>
            <a:r>
              <a:rPr b="0" lang="en-US" sz="1600"/>
              <a:t>Output (II)</a:t>
            </a:r>
            <a:endParaRPr b="0" sz="1600"/>
          </a:p>
        </p:txBody>
      </p:sp>
      <p:sp>
        <p:nvSpPr>
          <p:cNvPr id="211" name="Google Shape;211;p15"/>
          <p:cNvSpPr txBox="1"/>
          <p:nvPr/>
        </p:nvSpPr>
        <p:spPr>
          <a:xfrm>
            <a:off x="964627" y="710202"/>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Encoding</a:t>
            </a:r>
            <a:endParaRPr/>
          </a:p>
        </p:txBody>
      </p:sp>
      <p:sp>
        <p:nvSpPr>
          <p:cNvPr id="212" name="Google Shape;212;p15"/>
          <p:cNvSpPr txBox="1"/>
          <p:nvPr/>
        </p:nvSpPr>
        <p:spPr>
          <a:xfrm>
            <a:off x="675868" y="110719"/>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pic>
        <p:nvPicPr>
          <p:cNvPr id="213" name="Google Shape;213;p15"/>
          <p:cNvPicPr preferRelativeResize="0"/>
          <p:nvPr/>
        </p:nvPicPr>
        <p:blipFill rotWithShape="1">
          <a:blip r:embed="rId3">
            <a:alphaModFix/>
          </a:blip>
          <a:srcRect b="0" l="0" r="0" t="0"/>
          <a:stretch/>
        </p:blipFill>
        <p:spPr>
          <a:xfrm>
            <a:off x="1549931" y="1892428"/>
            <a:ext cx="5795196" cy="4427433"/>
          </a:xfrm>
          <a:prstGeom prst="rect">
            <a:avLst/>
          </a:prstGeom>
          <a:noFill/>
          <a:ln>
            <a:noFill/>
          </a:ln>
        </p:spPr>
      </p:pic>
      <p:pic>
        <p:nvPicPr>
          <p:cNvPr id="214" name="Google Shape;214;p15"/>
          <p:cNvPicPr preferRelativeResize="0"/>
          <p:nvPr/>
        </p:nvPicPr>
        <p:blipFill rotWithShape="1">
          <a:blip r:embed="rId4">
            <a:alphaModFix/>
          </a:blip>
          <a:srcRect b="0" l="0" r="0" t="0"/>
          <a:stretch/>
        </p:blipFill>
        <p:spPr>
          <a:xfrm>
            <a:off x="8271572" y="1790188"/>
            <a:ext cx="2947513" cy="4427434"/>
          </a:xfrm>
          <a:prstGeom prst="rect">
            <a:avLst/>
          </a:prstGeom>
          <a:noFill/>
          <a:ln>
            <a:noFill/>
          </a:ln>
        </p:spPr>
      </p:pic>
      <p:sp>
        <p:nvSpPr>
          <p:cNvPr id="215" name="Google Shape;215;p15"/>
          <p:cNvSpPr/>
          <p:nvPr/>
        </p:nvSpPr>
        <p:spPr>
          <a:xfrm flipH="1" rot="10800000">
            <a:off x="7445506" y="3509803"/>
            <a:ext cx="530942" cy="435877"/>
          </a:xfrm>
          <a:prstGeom prst="rightArrow">
            <a:avLst>
              <a:gd fmla="val 50000" name="adj1"/>
              <a:gd fmla="val 50000" name="adj2"/>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21" name="Google Shape;221;p16"/>
          <p:cNvSpPr txBox="1"/>
          <p:nvPr>
            <p:ph type="title"/>
          </p:nvPr>
        </p:nvSpPr>
        <p:spPr>
          <a:xfrm>
            <a:off x="1061548" y="1914298"/>
            <a:ext cx="561782" cy="374265"/>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256944"/>
              <a:buFont typeface="Montserrat"/>
              <a:buNone/>
            </a:pPr>
            <a:r>
              <a:rPr b="0" lang="en-US" sz="1600"/>
              <a:t>(III)</a:t>
            </a:r>
            <a:endParaRPr b="0" sz="1600"/>
          </a:p>
        </p:txBody>
      </p:sp>
      <p:sp>
        <p:nvSpPr>
          <p:cNvPr id="222" name="Google Shape;222;p16"/>
          <p:cNvSpPr txBox="1"/>
          <p:nvPr/>
        </p:nvSpPr>
        <p:spPr>
          <a:xfrm>
            <a:off x="964627" y="710202"/>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Encoding</a:t>
            </a:r>
            <a:endParaRPr/>
          </a:p>
        </p:txBody>
      </p:sp>
      <p:sp>
        <p:nvSpPr>
          <p:cNvPr id="223" name="Google Shape;223;p16"/>
          <p:cNvSpPr txBox="1"/>
          <p:nvPr/>
        </p:nvSpPr>
        <p:spPr>
          <a:xfrm>
            <a:off x="675868" y="110719"/>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pic>
        <p:nvPicPr>
          <p:cNvPr id="224" name="Google Shape;224;p16"/>
          <p:cNvPicPr preferRelativeResize="0"/>
          <p:nvPr/>
        </p:nvPicPr>
        <p:blipFill rotWithShape="1">
          <a:blip r:embed="rId3">
            <a:alphaModFix/>
          </a:blip>
          <a:srcRect b="0" l="0" r="0" t="0"/>
          <a:stretch/>
        </p:blipFill>
        <p:spPr>
          <a:xfrm>
            <a:off x="1152939" y="2297663"/>
            <a:ext cx="5974748" cy="1637868"/>
          </a:xfrm>
          <a:prstGeom prst="rect">
            <a:avLst/>
          </a:prstGeom>
          <a:noFill/>
          <a:ln>
            <a:noFill/>
          </a:ln>
        </p:spPr>
      </p:pic>
      <p:pic>
        <p:nvPicPr>
          <p:cNvPr id="225" name="Google Shape;225;p16"/>
          <p:cNvPicPr preferRelativeResize="0"/>
          <p:nvPr/>
        </p:nvPicPr>
        <p:blipFill rotWithShape="1">
          <a:blip r:embed="rId4">
            <a:alphaModFix/>
          </a:blip>
          <a:srcRect b="0" l="0" r="0" t="0"/>
          <a:stretch/>
        </p:blipFill>
        <p:spPr>
          <a:xfrm>
            <a:off x="7268242" y="1725897"/>
            <a:ext cx="4222568" cy="4684842"/>
          </a:xfrm>
          <a:prstGeom prst="rect">
            <a:avLst/>
          </a:prstGeom>
          <a:noFill/>
          <a:ln>
            <a:noFill/>
          </a:ln>
        </p:spPr>
      </p:pic>
      <p:sp>
        <p:nvSpPr>
          <p:cNvPr id="226" name="Google Shape;226;p16"/>
          <p:cNvSpPr txBox="1"/>
          <p:nvPr/>
        </p:nvSpPr>
        <p:spPr>
          <a:xfrm>
            <a:off x="7193466" y="1294937"/>
            <a:ext cx="712424" cy="539262"/>
          </a:xfrm>
          <a:prstGeom prst="rect">
            <a:avLst/>
          </a:prstGeom>
          <a:noFill/>
          <a:ln>
            <a:noFill/>
          </a:ln>
        </p:spPr>
        <p:txBody>
          <a:bodyPr anchorCtr="0" anchor="t" bIns="121900" lIns="121900" spcFirstLastPara="1" rIns="121900" wrap="square" tIns="121900">
            <a:normAutofit fontScale="97500"/>
          </a:bodyPr>
          <a:lstStyle/>
          <a:p>
            <a:pPr indent="0" lvl="0" marL="0" marR="0" rtl="0" algn="l">
              <a:lnSpc>
                <a:spcPct val="100000"/>
              </a:lnSpc>
              <a:spcBef>
                <a:spcPts val="0"/>
              </a:spcBef>
              <a:spcAft>
                <a:spcPts val="0"/>
              </a:spcAft>
              <a:buClr>
                <a:schemeClr val="dk1"/>
              </a:buClr>
              <a:buSzPct val="271062"/>
              <a:buFont typeface="Montserrat"/>
              <a:buNone/>
            </a:pPr>
            <a:r>
              <a:rPr b="0" i="0" lang="en-US" sz="1400" u="none" cap="none" strike="noStrike">
                <a:solidFill>
                  <a:schemeClr val="dk1"/>
                </a:solidFill>
                <a:latin typeface="Montserrat"/>
                <a:ea typeface="Montserrat"/>
                <a:cs typeface="Montserrat"/>
                <a:sym typeface="Montserrat"/>
              </a:rPr>
              <a:t>(IV)</a:t>
            </a:r>
            <a:endParaRPr b="0" i="0" sz="1400" u="none" cap="none" strike="noStrike">
              <a:solidFill>
                <a:schemeClr val="dk1"/>
              </a:solidFill>
              <a:latin typeface="Montserrat"/>
              <a:ea typeface="Montserrat"/>
              <a:cs typeface="Montserrat"/>
              <a:sym typeface="Montserrat"/>
            </a:endParaRPr>
          </a:p>
        </p:txBody>
      </p:sp>
      <p:cxnSp>
        <p:nvCxnSpPr>
          <p:cNvPr id="227" name="Google Shape;227;p16"/>
          <p:cNvCxnSpPr/>
          <p:nvPr/>
        </p:nvCxnSpPr>
        <p:spPr>
          <a:xfrm>
            <a:off x="7101038" y="1136783"/>
            <a:ext cx="0" cy="5605539"/>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17"/>
          <p:cNvPicPr preferRelativeResize="0"/>
          <p:nvPr/>
        </p:nvPicPr>
        <p:blipFill rotWithShape="1">
          <a:blip r:embed="rId3">
            <a:alphaModFix/>
          </a:blip>
          <a:srcRect b="0" l="0" r="0" t="0"/>
          <a:stretch/>
        </p:blipFill>
        <p:spPr>
          <a:xfrm>
            <a:off x="2723725" y="1286900"/>
            <a:ext cx="8698376" cy="5128724"/>
          </a:xfrm>
          <a:prstGeom prst="rect">
            <a:avLst/>
          </a:prstGeom>
          <a:solidFill>
            <a:schemeClr val="accent4"/>
          </a:solidFill>
          <a:ln>
            <a:noFill/>
          </a:ln>
          <a:effectLst>
            <a:outerShdw blurRad="292100" rotWithShape="0" algn="tl" dir="2700000" dist="139700">
              <a:srgbClr val="333333">
                <a:alpha val="64705"/>
              </a:srgbClr>
            </a:outerShdw>
          </a:effectLst>
        </p:spPr>
      </p:pic>
      <p:sp>
        <p:nvSpPr>
          <p:cNvPr id="233" name="Google Shape;233;p17"/>
          <p:cNvSpPr/>
          <p:nvPr/>
        </p:nvSpPr>
        <p:spPr>
          <a:xfrm>
            <a:off x="0" y="6333300"/>
            <a:ext cx="12192000" cy="524700"/>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 name="Google Shape;234;p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35" name="Google Shape;235;p17"/>
          <p:cNvSpPr txBox="1"/>
          <p:nvPr/>
        </p:nvSpPr>
        <p:spPr>
          <a:xfrm>
            <a:off x="877022" y="1718746"/>
            <a:ext cx="8298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41" name="Google Shape;241;p18"/>
          <p:cNvSpPr txBox="1"/>
          <p:nvPr/>
        </p:nvSpPr>
        <p:spPr>
          <a:xfrm>
            <a:off x="964627" y="710202"/>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Handle Outlier</a:t>
            </a:r>
            <a:endParaRPr b="1" i="0" sz="3200" u="none" cap="none" strike="noStrike">
              <a:solidFill>
                <a:srgbClr val="212121"/>
              </a:solidFill>
              <a:highlight>
                <a:srgbClr val="FFFFFF"/>
              </a:highlight>
              <a:latin typeface="Roboto"/>
              <a:ea typeface="Roboto"/>
              <a:cs typeface="Roboto"/>
              <a:sym typeface="Roboto"/>
            </a:endParaRPr>
          </a:p>
        </p:txBody>
      </p:sp>
      <p:sp>
        <p:nvSpPr>
          <p:cNvPr id="242" name="Google Shape;242;p18"/>
          <p:cNvSpPr txBox="1"/>
          <p:nvPr/>
        </p:nvSpPr>
        <p:spPr>
          <a:xfrm>
            <a:off x="675868" y="110719"/>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243" name="Google Shape;243;p18"/>
          <p:cNvSpPr txBox="1"/>
          <p:nvPr/>
        </p:nvSpPr>
        <p:spPr>
          <a:xfrm>
            <a:off x="964627" y="1398910"/>
            <a:ext cx="10114190" cy="892512"/>
          </a:xfrm>
          <a:prstGeom prst="rect">
            <a:avLst/>
          </a:prstGeom>
          <a:noFill/>
          <a:ln>
            <a:noFill/>
          </a:ln>
        </p:spPr>
        <p:txBody>
          <a:bodyPr anchorCtr="0" anchor="t" bIns="45700" lIns="91425" spcFirstLastPara="1" rIns="91425" wrap="square" tIns="45700">
            <a:spAutoFit/>
          </a:bodyPr>
          <a:lstStyle/>
          <a:p>
            <a:pPr indent="-514350" lvl="0" marL="514350" marR="0" rtl="0" algn="l">
              <a:lnSpc>
                <a:spcPct val="100000"/>
              </a:lnSpc>
              <a:spcBef>
                <a:spcPts val="0"/>
              </a:spcBef>
              <a:spcAft>
                <a:spcPts val="0"/>
              </a:spcAft>
              <a:buClr>
                <a:srgbClr val="000000"/>
              </a:buClr>
              <a:buSzPts val="2600"/>
              <a:buFont typeface="Arial"/>
              <a:buAutoNum type="arabicPeriod"/>
            </a:pPr>
            <a:r>
              <a:rPr b="0" i="0" lang="en-US" sz="2600" u="none" cap="none" strike="noStrike">
                <a:solidFill>
                  <a:srgbClr val="000000"/>
                </a:solidFill>
                <a:latin typeface="Arial"/>
                <a:ea typeface="Arial"/>
                <a:cs typeface="Arial"/>
                <a:sym typeface="Arial"/>
              </a:rPr>
              <a:t>Fitur yang sudah di-robust scaler akan menggunakan metode Z Score.</a:t>
            </a:r>
            <a:endParaRPr/>
          </a:p>
        </p:txBody>
      </p:sp>
      <p:pic>
        <p:nvPicPr>
          <p:cNvPr id="244" name="Google Shape;244;p18"/>
          <p:cNvPicPr preferRelativeResize="0"/>
          <p:nvPr/>
        </p:nvPicPr>
        <p:blipFill rotWithShape="1">
          <a:blip r:embed="rId3">
            <a:alphaModFix/>
          </a:blip>
          <a:srcRect b="0" l="0" r="0" t="0"/>
          <a:stretch/>
        </p:blipFill>
        <p:spPr>
          <a:xfrm>
            <a:off x="1606370" y="2527917"/>
            <a:ext cx="9659789" cy="273319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50" name="Google Shape;250;p19"/>
          <p:cNvSpPr txBox="1"/>
          <p:nvPr/>
        </p:nvSpPr>
        <p:spPr>
          <a:xfrm>
            <a:off x="964627" y="710202"/>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Handle Outlier</a:t>
            </a:r>
            <a:endParaRPr b="1" i="0" sz="3200" u="none" cap="none" strike="noStrike">
              <a:solidFill>
                <a:srgbClr val="212121"/>
              </a:solidFill>
              <a:highlight>
                <a:srgbClr val="FFFFFF"/>
              </a:highlight>
              <a:latin typeface="Roboto"/>
              <a:ea typeface="Roboto"/>
              <a:cs typeface="Roboto"/>
              <a:sym typeface="Roboto"/>
            </a:endParaRPr>
          </a:p>
        </p:txBody>
      </p:sp>
      <p:sp>
        <p:nvSpPr>
          <p:cNvPr id="251" name="Google Shape;251;p19"/>
          <p:cNvSpPr txBox="1"/>
          <p:nvPr/>
        </p:nvSpPr>
        <p:spPr>
          <a:xfrm>
            <a:off x="675868" y="110719"/>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252" name="Google Shape;252;p19"/>
          <p:cNvSpPr txBox="1"/>
          <p:nvPr/>
        </p:nvSpPr>
        <p:spPr>
          <a:xfrm>
            <a:off x="964627" y="1372858"/>
            <a:ext cx="9720682" cy="492402"/>
          </a:xfrm>
          <a:prstGeom prst="rect">
            <a:avLst/>
          </a:prstGeom>
          <a:noFill/>
          <a:ln>
            <a:noFill/>
          </a:ln>
        </p:spPr>
        <p:txBody>
          <a:bodyPr anchorCtr="0" anchor="t" bIns="45700" lIns="91425" spcFirstLastPara="1" rIns="91425" wrap="square" tIns="45700">
            <a:spAutoFit/>
          </a:bodyPr>
          <a:lstStyle/>
          <a:p>
            <a:pPr indent="-514350" lvl="0" marL="514350" marR="0" rtl="0" algn="l">
              <a:lnSpc>
                <a:spcPct val="100000"/>
              </a:lnSpc>
              <a:spcBef>
                <a:spcPts val="0"/>
              </a:spcBef>
              <a:spcAft>
                <a:spcPts val="0"/>
              </a:spcAft>
              <a:buClr>
                <a:srgbClr val="000000"/>
              </a:buClr>
              <a:buSzPts val="2600"/>
              <a:buFont typeface="Arial"/>
              <a:buAutoNum type="arabicPeriod" startAt="2"/>
            </a:pPr>
            <a:r>
              <a:rPr b="0" i="0" lang="en-US" sz="2600" u="none" cap="none" strike="noStrike">
                <a:solidFill>
                  <a:srgbClr val="000000"/>
                </a:solidFill>
                <a:latin typeface="Arial"/>
                <a:ea typeface="Arial"/>
                <a:cs typeface="Arial"/>
                <a:sym typeface="Arial"/>
              </a:rPr>
              <a:t>Term menggunakan metode IQR</a:t>
            </a:r>
            <a:endParaRPr b="1" i="0" sz="2600" u="none" cap="none" strike="noStrike">
              <a:solidFill>
                <a:srgbClr val="212121"/>
              </a:solidFill>
              <a:highlight>
                <a:srgbClr val="FFFFFF"/>
              </a:highlight>
              <a:latin typeface="Roboto"/>
              <a:ea typeface="Roboto"/>
              <a:cs typeface="Roboto"/>
              <a:sym typeface="Roboto"/>
            </a:endParaRPr>
          </a:p>
        </p:txBody>
      </p:sp>
      <p:pic>
        <p:nvPicPr>
          <p:cNvPr id="253" name="Google Shape;253;p19"/>
          <p:cNvPicPr preferRelativeResize="0"/>
          <p:nvPr/>
        </p:nvPicPr>
        <p:blipFill rotWithShape="1">
          <a:blip r:embed="rId3">
            <a:alphaModFix/>
          </a:blip>
          <a:srcRect b="0" l="0" r="0" t="0"/>
          <a:stretch/>
        </p:blipFill>
        <p:spPr>
          <a:xfrm>
            <a:off x="2986568" y="1957593"/>
            <a:ext cx="6218863" cy="38526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type="title"/>
          </p:nvPr>
        </p:nvSpPr>
        <p:spPr>
          <a:xfrm>
            <a:off x="5146411" y="2317932"/>
            <a:ext cx="5388199" cy="2656115"/>
          </a:xfrm>
          <a:prstGeom prst="rect">
            <a:avLst/>
          </a:prstGeom>
          <a:noFill/>
          <a:ln>
            <a:noFill/>
          </a:ln>
        </p:spPr>
        <p:txBody>
          <a:bodyPr anchorCtr="0" anchor="ctr" bIns="121900" lIns="121900" spcFirstLastPara="1" rIns="121900" wrap="square" tIns="121900">
            <a:normAutofit fontScale="90000"/>
          </a:bodyPr>
          <a:lstStyle/>
          <a:p>
            <a:pPr indent="0" lvl="0" marL="0" rtl="0" algn="l">
              <a:lnSpc>
                <a:spcPct val="100000"/>
              </a:lnSpc>
              <a:spcBef>
                <a:spcPts val="0"/>
              </a:spcBef>
              <a:spcAft>
                <a:spcPts val="0"/>
              </a:spcAft>
              <a:buSzPct val="76388"/>
              <a:buNone/>
            </a:pPr>
            <a:r>
              <a:rPr b="1" i="0" lang="en-US" sz="8000" u="none" strike="noStrike">
                <a:solidFill>
                  <a:srgbClr val="0E0E0E"/>
                </a:solidFill>
                <a:latin typeface="League Spartan"/>
                <a:ea typeface="League Spartan"/>
                <a:cs typeface="League Spartan"/>
                <a:sym typeface="League Spartan"/>
              </a:rPr>
              <a:t>Data</a:t>
            </a:r>
            <a:br>
              <a:rPr b="1" i="0" lang="en-US" sz="8000" u="none" strike="noStrike">
                <a:solidFill>
                  <a:srgbClr val="0E0E0E"/>
                </a:solidFill>
                <a:latin typeface="League Spartan"/>
                <a:ea typeface="League Spartan"/>
                <a:cs typeface="League Spartan"/>
                <a:sym typeface="League Spartan"/>
              </a:rPr>
            </a:br>
            <a:r>
              <a:rPr b="1" i="0" lang="en-US" sz="8000" u="none" strike="noStrike">
                <a:solidFill>
                  <a:srgbClr val="0E0E0E"/>
                </a:solidFill>
                <a:latin typeface="League Spartan"/>
                <a:ea typeface="League Spartan"/>
                <a:cs typeface="League Spartan"/>
                <a:sym typeface="League Spartan"/>
              </a:rPr>
              <a:t>Cleansing</a:t>
            </a:r>
            <a:endParaRPr sz="8000"/>
          </a:p>
        </p:txBody>
      </p:sp>
      <p:sp>
        <p:nvSpPr>
          <p:cNvPr id="75" name="Google Shape;75;p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76" name="Google Shape;76;p4"/>
          <p:cNvSpPr txBox="1"/>
          <p:nvPr/>
        </p:nvSpPr>
        <p:spPr>
          <a:xfrm>
            <a:off x="726033" y="1284471"/>
            <a:ext cx="8298223"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pic>
        <p:nvPicPr>
          <p:cNvPr id="77" name="Google Shape;77;p4"/>
          <p:cNvPicPr preferRelativeResize="0"/>
          <p:nvPr/>
        </p:nvPicPr>
        <p:blipFill rotWithShape="1">
          <a:blip r:embed="rId3">
            <a:alphaModFix/>
          </a:blip>
          <a:srcRect b="0" l="0" r="0" t="0"/>
          <a:stretch/>
        </p:blipFill>
        <p:spPr>
          <a:xfrm>
            <a:off x="483968" y="1584212"/>
            <a:ext cx="8464087" cy="44685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59" name="Google Shape;259;p20"/>
          <p:cNvSpPr txBox="1"/>
          <p:nvPr/>
        </p:nvSpPr>
        <p:spPr>
          <a:xfrm>
            <a:off x="5441054" y="1583278"/>
            <a:ext cx="5282400" cy="378561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i="0" lang="en-US" sz="4400" u="none" cap="none" strike="noStrike">
                <a:solidFill>
                  <a:srgbClr val="000000"/>
                </a:solidFill>
                <a:latin typeface="Roboto"/>
                <a:ea typeface="Roboto"/>
                <a:cs typeface="Roboto"/>
                <a:sym typeface="Roboto"/>
              </a:rPr>
              <a:t>Class Imbalance</a:t>
            </a:r>
            <a:endParaRPr/>
          </a:p>
          <a:p>
            <a:pPr indent="-342900" lvl="0" marL="3429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Class Imbalance pada MIS_Status di-handle dengan oversampling -&gt; SMOTENC.</a:t>
            </a:r>
            <a:endParaRPr b="0" i="0" sz="20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Setelah dilakukan CI, dilakukan pengecekan terhadap duplikat dan missing values.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3200" u="none" cap="none" strike="noStrike">
              <a:solidFill>
                <a:srgbClr val="212121"/>
              </a:solidFill>
              <a:highlight>
                <a:srgbClr val="FFFFFF"/>
              </a:highlight>
              <a:latin typeface="Roboto"/>
              <a:ea typeface="Roboto"/>
              <a:cs typeface="Roboto"/>
              <a:sym typeface="Roboto"/>
            </a:endParaRPr>
          </a:p>
        </p:txBody>
      </p:sp>
      <p:sp>
        <p:nvSpPr>
          <p:cNvPr id="260" name="Google Shape;260;p20"/>
          <p:cNvSpPr txBox="1"/>
          <p:nvPr/>
        </p:nvSpPr>
        <p:spPr>
          <a:xfrm>
            <a:off x="675868" y="1283537"/>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pic>
        <p:nvPicPr>
          <p:cNvPr id="261" name="Google Shape;261;p20"/>
          <p:cNvPicPr preferRelativeResize="0"/>
          <p:nvPr/>
        </p:nvPicPr>
        <p:blipFill rotWithShape="1">
          <a:blip r:embed="rId3">
            <a:alphaModFix/>
          </a:blip>
          <a:srcRect b="0" l="0" r="0" t="0"/>
          <a:stretch/>
        </p:blipFill>
        <p:spPr>
          <a:xfrm>
            <a:off x="914313" y="1719113"/>
            <a:ext cx="4144703" cy="46674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67" name="Google Shape;267;p21"/>
          <p:cNvSpPr txBox="1"/>
          <p:nvPr/>
        </p:nvSpPr>
        <p:spPr>
          <a:xfrm>
            <a:off x="675868" y="110719"/>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268" name="Google Shape;268;p21"/>
          <p:cNvSpPr txBox="1"/>
          <p:nvPr/>
        </p:nvSpPr>
        <p:spPr>
          <a:xfrm>
            <a:off x="964627" y="710202"/>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Class Imbalance</a:t>
            </a:r>
            <a:endParaRPr b="1" i="0" sz="3200" u="none" cap="none" strike="noStrike">
              <a:solidFill>
                <a:srgbClr val="212121"/>
              </a:solidFill>
              <a:highlight>
                <a:srgbClr val="FFFFFF"/>
              </a:highlight>
              <a:latin typeface="Roboto"/>
              <a:ea typeface="Roboto"/>
              <a:cs typeface="Roboto"/>
              <a:sym typeface="Roboto"/>
            </a:endParaRPr>
          </a:p>
        </p:txBody>
      </p:sp>
      <p:pic>
        <p:nvPicPr>
          <p:cNvPr id="269" name="Google Shape;269;p21"/>
          <p:cNvPicPr preferRelativeResize="0"/>
          <p:nvPr/>
        </p:nvPicPr>
        <p:blipFill rotWithShape="1">
          <a:blip r:embed="rId3">
            <a:alphaModFix/>
          </a:blip>
          <a:srcRect b="0" l="0" r="0" t="0"/>
          <a:stretch/>
        </p:blipFill>
        <p:spPr>
          <a:xfrm>
            <a:off x="1174381" y="1436326"/>
            <a:ext cx="5609627" cy="1611674"/>
          </a:xfrm>
          <a:prstGeom prst="rect">
            <a:avLst/>
          </a:prstGeom>
          <a:noFill/>
          <a:ln>
            <a:noFill/>
          </a:ln>
        </p:spPr>
      </p:pic>
      <p:pic>
        <p:nvPicPr>
          <p:cNvPr id="270" name="Google Shape;270;p21"/>
          <p:cNvPicPr preferRelativeResize="0"/>
          <p:nvPr/>
        </p:nvPicPr>
        <p:blipFill rotWithShape="1">
          <a:blip r:embed="rId4">
            <a:alphaModFix/>
          </a:blip>
          <a:srcRect b="0" l="0" r="0" t="0"/>
          <a:stretch/>
        </p:blipFill>
        <p:spPr>
          <a:xfrm>
            <a:off x="7109833" y="1294937"/>
            <a:ext cx="3907786" cy="2228537"/>
          </a:xfrm>
          <a:prstGeom prst="rect">
            <a:avLst/>
          </a:prstGeom>
          <a:noFill/>
          <a:ln>
            <a:noFill/>
          </a:ln>
        </p:spPr>
      </p:pic>
      <p:pic>
        <p:nvPicPr>
          <p:cNvPr id="271" name="Google Shape;271;p21"/>
          <p:cNvPicPr preferRelativeResize="0"/>
          <p:nvPr/>
        </p:nvPicPr>
        <p:blipFill rotWithShape="1">
          <a:blip r:embed="rId5">
            <a:alphaModFix/>
          </a:blip>
          <a:srcRect b="0" l="0" r="0" t="0"/>
          <a:stretch/>
        </p:blipFill>
        <p:spPr>
          <a:xfrm>
            <a:off x="6547538" y="3774124"/>
            <a:ext cx="5480772" cy="2021374"/>
          </a:xfrm>
          <a:prstGeom prst="rect">
            <a:avLst/>
          </a:prstGeom>
          <a:noFill/>
          <a:ln>
            <a:noFill/>
          </a:ln>
        </p:spPr>
      </p:pic>
      <p:pic>
        <p:nvPicPr>
          <p:cNvPr id="272" name="Google Shape;272;p21"/>
          <p:cNvPicPr preferRelativeResize="0"/>
          <p:nvPr/>
        </p:nvPicPr>
        <p:blipFill rotWithShape="1">
          <a:blip r:embed="rId6">
            <a:alphaModFix/>
          </a:blip>
          <a:srcRect b="0" l="0" r="4159" t="0"/>
          <a:stretch/>
        </p:blipFill>
        <p:spPr>
          <a:xfrm>
            <a:off x="1303623" y="3740358"/>
            <a:ext cx="4943404" cy="2220068"/>
          </a:xfrm>
          <a:prstGeom prst="rect">
            <a:avLst/>
          </a:prstGeom>
          <a:noFill/>
          <a:ln>
            <a:noFill/>
          </a:ln>
        </p:spPr>
      </p:pic>
      <p:sp>
        <p:nvSpPr>
          <p:cNvPr id="273" name="Google Shape;273;p21"/>
          <p:cNvSpPr txBox="1"/>
          <p:nvPr>
            <p:ph type="title"/>
          </p:nvPr>
        </p:nvSpPr>
        <p:spPr>
          <a:xfrm>
            <a:off x="848556" y="1350371"/>
            <a:ext cx="455067" cy="350394"/>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Font typeface="Montserrat"/>
              <a:buNone/>
            </a:pPr>
            <a:r>
              <a:rPr b="0" lang="en-US" sz="1600"/>
              <a:t>(I)</a:t>
            </a:r>
            <a:endParaRPr b="0" sz="1600"/>
          </a:p>
        </p:txBody>
      </p:sp>
      <p:sp>
        <p:nvSpPr>
          <p:cNvPr id="274" name="Google Shape;274;p21"/>
          <p:cNvSpPr txBox="1"/>
          <p:nvPr/>
        </p:nvSpPr>
        <p:spPr>
          <a:xfrm>
            <a:off x="6764547" y="1339180"/>
            <a:ext cx="577158" cy="350394"/>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3700"/>
              <a:buFont typeface="Montserrat"/>
              <a:buNone/>
            </a:pPr>
            <a:r>
              <a:rPr b="0" i="0" lang="en-US" sz="1600" u="none" cap="none" strike="noStrike">
                <a:solidFill>
                  <a:schemeClr val="dk1"/>
                </a:solidFill>
                <a:latin typeface="Montserrat"/>
                <a:ea typeface="Montserrat"/>
                <a:cs typeface="Montserrat"/>
                <a:sym typeface="Montserrat"/>
              </a:rPr>
              <a:t>(II)</a:t>
            </a:r>
            <a:endParaRPr b="0" i="0" sz="1600" u="none" cap="none" strike="noStrike">
              <a:solidFill>
                <a:schemeClr val="dk1"/>
              </a:solidFill>
              <a:latin typeface="Montserrat"/>
              <a:ea typeface="Montserrat"/>
              <a:cs typeface="Montserrat"/>
              <a:sym typeface="Montserrat"/>
            </a:endParaRPr>
          </a:p>
        </p:txBody>
      </p:sp>
      <p:sp>
        <p:nvSpPr>
          <p:cNvPr id="275" name="Google Shape;275;p21"/>
          <p:cNvSpPr txBox="1"/>
          <p:nvPr/>
        </p:nvSpPr>
        <p:spPr>
          <a:xfrm>
            <a:off x="882226" y="3740358"/>
            <a:ext cx="584309" cy="350394"/>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3700"/>
              <a:buFont typeface="Montserrat"/>
              <a:buNone/>
            </a:pPr>
            <a:r>
              <a:rPr b="0" i="0" lang="en-US" sz="1600" u="none" cap="none" strike="noStrike">
                <a:solidFill>
                  <a:schemeClr val="dk1"/>
                </a:solidFill>
                <a:latin typeface="Montserrat"/>
                <a:ea typeface="Montserrat"/>
                <a:cs typeface="Montserrat"/>
                <a:sym typeface="Montserrat"/>
              </a:rPr>
              <a:t>(III)</a:t>
            </a:r>
            <a:endParaRPr b="0" i="0" sz="1600" u="none" cap="none" strike="noStrike">
              <a:solidFill>
                <a:schemeClr val="dk1"/>
              </a:solidFill>
              <a:latin typeface="Montserrat"/>
              <a:ea typeface="Montserrat"/>
              <a:cs typeface="Montserrat"/>
              <a:sym typeface="Montserrat"/>
            </a:endParaRPr>
          </a:p>
        </p:txBody>
      </p:sp>
      <p:sp>
        <p:nvSpPr>
          <p:cNvPr id="276" name="Google Shape;276;p21"/>
          <p:cNvSpPr txBox="1"/>
          <p:nvPr/>
        </p:nvSpPr>
        <p:spPr>
          <a:xfrm>
            <a:off x="6126726" y="3700602"/>
            <a:ext cx="629061" cy="350394"/>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3700"/>
              <a:buFont typeface="Montserrat"/>
              <a:buNone/>
            </a:pPr>
            <a:r>
              <a:rPr b="0" i="0" lang="en-US" sz="1600" u="none" cap="none" strike="noStrike">
                <a:solidFill>
                  <a:schemeClr val="dk1"/>
                </a:solidFill>
                <a:latin typeface="Montserrat"/>
                <a:ea typeface="Montserrat"/>
                <a:cs typeface="Montserrat"/>
                <a:sym typeface="Montserrat"/>
              </a:rPr>
              <a:t>(IV)</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82" name="Google Shape;282;p22"/>
          <p:cNvSpPr txBox="1"/>
          <p:nvPr/>
        </p:nvSpPr>
        <p:spPr>
          <a:xfrm>
            <a:off x="675868" y="1283537"/>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pic>
        <p:nvPicPr>
          <p:cNvPr id="283" name="Google Shape;283;p22"/>
          <p:cNvPicPr preferRelativeResize="0"/>
          <p:nvPr/>
        </p:nvPicPr>
        <p:blipFill rotWithShape="1">
          <a:blip r:embed="rId3">
            <a:alphaModFix/>
          </a:blip>
          <a:srcRect b="0" l="0" r="0" t="0"/>
          <a:stretch/>
        </p:blipFill>
        <p:spPr>
          <a:xfrm>
            <a:off x="675875" y="2126920"/>
            <a:ext cx="4600368" cy="4468527"/>
          </a:xfrm>
          <a:prstGeom prst="rect">
            <a:avLst/>
          </a:prstGeom>
          <a:noFill/>
          <a:ln>
            <a:noFill/>
          </a:ln>
        </p:spPr>
      </p:pic>
      <p:sp>
        <p:nvSpPr>
          <p:cNvPr id="284" name="Google Shape;284;p22"/>
          <p:cNvSpPr txBox="1"/>
          <p:nvPr/>
        </p:nvSpPr>
        <p:spPr>
          <a:xfrm>
            <a:off x="5441053" y="3424806"/>
            <a:ext cx="5855557" cy="138495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800"/>
              <a:buFont typeface="Noto Sans Symbols"/>
              <a:buChar char="❖"/>
            </a:pPr>
            <a:r>
              <a:rPr b="1" i="0" lang="en-US" sz="2800" u="none" cap="none" strike="noStrike">
                <a:solidFill>
                  <a:srgbClr val="212121"/>
                </a:solidFill>
                <a:highlight>
                  <a:srgbClr val="FFFFFF"/>
                </a:highlight>
                <a:latin typeface="Roboto"/>
                <a:ea typeface="Roboto"/>
                <a:cs typeface="Roboto"/>
                <a:sym typeface="Roboto"/>
              </a:rPr>
              <a:t> Feature Selection</a:t>
            </a:r>
            <a:endParaRPr b="1" i="0" sz="2800" u="none" cap="none" strike="noStrike">
              <a:solidFill>
                <a:srgbClr val="212121"/>
              </a:solidFill>
              <a:highlight>
                <a:srgbClr val="FFFFFF"/>
              </a:highlight>
              <a:latin typeface="Roboto"/>
              <a:ea typeface="Roboto"/>
              <a:cs typeface="Roboto"/>
              <a:sym typeface="Roboto"/>
            </a:endParaRPr>
          </a:p>
          <a:p>
            <a:pPr indent="-342900" lvl="0" marL="342900" marR="0" rtl="0" algn="just">
              <a:lnSpc>
                <a:spcPct val="100000"/>
              </a:lnSpc>
              <a:spcBef>
                <a:spcPts val="0"/>
              </a:spcBef>
              <a:spcAft>
                <a:spcPts val="0"/>
              </a:spcAft>
              <a:buClr>
                <a:srgbClr val="000000"/>
              </a:buClr>
              <a:buSzPts val="2800"/>
              <a:buFont typeface="Noto Sans Symbols"/>
              <a:buChar char="❖"/>
            </a:pPr>
            <a:r>
              <a:rPr b="1" i="0" lang="en-US" sz="2800" u="none" cap="none" strike="noStrike">
                <a:solidFill>
                  <a:srgbClr val="212121"/>
                </a:solidFill>
                <a:highlight>
                  <a:srgbClr val="FFFFFF"/>
                </a:highlight>
                <a:latin typeface="Roboto"/>
                <a:ea typeface="Roboto"/>
                <a:cs typeface="Roboto"/>
                <a:sym typeface="Roboto"/>
              </a:rPr>
              <a:t> Feature Extraction</a:t>
            </a:r>
            <a:endParaRPr/>
          </a:p>
          <a:p>
            <a:pPr indent="-342900" lvl="0" marL="342900" marR="0" rtl="0" algn="just">
              <a:lnSpc>
                <a:spcPct val="100000"/>
              </a:lnSpc>
              <a:spcBef>
                <a:spcPts val="0"/>
              </a:spcBef>
              <a:spcAft>
                <a:spcPts val="0"/>
              </a:spcAft>
              <a:buClr>
                <a:srgbClr val="000000"/>
              </a:buClr>
              <a:buSzPts val="2800"/>
              <a:buFont typeface="Noto Sans Symbols"/>
              <a:buChar char="❖"/>
            </a:pPr>
            <a:r>
              <a:rPr b="1" i="0" lang="en-US" sz="2800" u="none" cap="none" strike="noStrike">
                <a:solidFill>
                  <a:srgbClr val="212121"/>
                </a:solidFill>
                <a:highlight>
                  <a:srgbClr val="FFFFFF"/>
                </a:highlight>
                <a:latin typeface="Roboto"/>
                <a:ea typeface="Roboto"/>
                <a:cs typeface="Roboto"/>
                <a:sym typeface="Roboto"/>
              </a:rPr>
              <a:t> Additional Feature</a:t>
            </a:r>
            <a:endParaRPr b="0" i="0" sz="2800" u="none" cap="none" strike="noStrike">
              <a:solidFill>
                <a:srgbClr val="000000"/>
              </a:solidFill>
              <a:latin typeface="Arial"/>
              <a:ea typeface="Arial"/>
              <a:cs typeface="Arial"/>
              <a:sym typeface="Arial"/>
            </a:endParaRPr>
          </a:p>
        </p:txBody>
      </p:sp>
      <p:sp>
        <p:nvSpPr>
          <p:cNvPr id="285" name="Google Shape;285;p22"/>
          <p:cNvSpPr txBox="1"/>
          <p:nvPr/>
        </p:nvSpPr>
        <p:spPr>
          <a:xfrm>
            <a:off x="4200258" y="1348292"/>
            <a:ext cx="54060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5400" u="none" cap="none" strike="noStrike">
                <a:solidFill>
                  <a:srgbClr val="000000"/>
                </a:solidFill>
                <a:latin typeface="Roboto"/>
                <a:ea typeface="Roboto"/>
                <a:cs typeface="Roboto"/>
                <a:sym typeface="Roboto"/>
              </a:rPr>
              <a:t>Feature </a:t>
            </a:r>
            <a:endParaRPr/>
          </a:p>
          <a:p>
            <a:pPr indent="0" lvl="0" marL="0" marR="0" rtl="0" algn="l">
              <a:lnSpc>
                <a:spcPct val="100000"/>
              </a:lnSpc>
              <a:spcBef>
                <a:spcPts val="0"/>
              </a:spcBef>
              <a:spcAft>
                <a:spcPts val="0"/>
              </a:spcAft>
              <a:buNone/>
            </a:pPr>
            <a:r>
              <a:rPr b="1" i="0" lang="en-US" sz="5400" u="none" cap="none" strike="noStrike">
                <a:solidFill>
                  <a:srgbClr val="000000"/>
                </a:solidFill>
                <a:latin typeface="Roboto"/>
                <a:ea typeface="Roboto"/>
                <a:cs typeface="Roboto"/>
                <a:sym typeface="Roboto"/>
              </a:rPr>
              <a:t>	Engineering</a:t>
            </a:r>
            <a:endParaRPr b="1" i="0" sz="5400" u="none" cap="none" strike="noStrike">
              <a:solidFill>
                <a:srgbClr val="00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91" name="Google Shape;291;p23"/>
          <p:cNvSpPr txBox="1"/>
          <p:nvPr/>
        </p:nvSpPr>
        <p:spPr>
          <a:xfrm>
            <a:off x="675868" y="166684"/>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292" name="Google Shape;292;p23"/>
          <p:cNvSpPr txBox="1"/>
          <p:nvPr/>
        </p:nvSpPr>
        <p:spPr>
          <a:xfrm>
            <a:off x="924870" y="859032"/>
            <a:ext cx="5282400" cy="58473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Selection</a:t>
            </a:r>
            <a:endParaRPr b="1" i="0" sz="3200" u="none" cap="none" strike="noStrike">
              <a:solidFill>
                <a:srgbClr val="212121"/>
              </a:solidFill>
              <a:highlight>
                <a:srgbClr val="FFFFFF"/>
              </a:highlight>
              <a:latin typeface="Roboto"/>
              <a:ea typeface="Roboto"/>
              <a:cs typeface="Roboto"/>
              <a:sym typeface="Roboto"/>
            </a:endParaRPr>
          </a:p>
        </p:txBody>
      </p:sp>
      <p:sp>
        <p:nvSpPr>
          <p:cNvPr id="293" name="Google Shape;293;p23"/>
          <p:cNvSpPr txBox="1"/>
          <p:nvPr/>
        </p:nvSpPr>
        <p:spPr>
          <a:xfrm>
            <a:off x="8427303" y="1380703"/>
            <a:ext cx="3102082" cy="48320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Feature yang dihapus: ApprovalDate, DisbursementDate, ChgOffDate, Zip, City, LoanNr_ChkDgt, Name, SBA_Appv, GrAppv, ChgOffPrinGr, DisbursementGross, BalanceGros, ApprovalFY</a:t>
            </a:r>
            <a:endParaRPr b="0" i="0" sz="2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Feature yang stay: Term, NoEmp, CreateJob, RetainedJob, NewExist, UrbanRural, NAICS, FranchiseCode, LowDoc, RevLineCr, MIS_Status, Bank, State, BankState</a:t>
            </a:r>
            <a:r>
              <a:rPr b="0" i="0" lang="en-US" sz="2000" u="none" cap="none" strike="noStrike">
                <a:solidFill>
                  <a:srgbClr val="212121"/>
                </a:solidFill>
                <a:highlight>
                  <a:srgbClr val="FFFFFF"/>
                </a:highlight>
                <a:latin typeface="Roboto"/>
                <a:ea typeface="Roboto"/>
                <a:cs typeface="Roboto"/>
                <a:sym typeface="Roboto"/>
              </a:rPr>
              <a:t>.</a:t>
            </a:r>
            <a:endParaRPr b="0" i="0" sz="2800" u="none" cap="none" strike="noStrike">
              <a:solidFill>
                <a:srgbClr val="000000"/>
              </a:solidFill>
              <a:latin typeface="Arial"/>
              <a:ea typeface="Arial"/>
              <a:cs typeface="Arial"/>
              <a:sym typeface="Arial"/>
            </a:endParaRPr>
          </a:p>
        </p:txBody>
      </p:sp>
      <p:pic>
        <p:nvPicPr>
          <p:cNvPr id="294" name="Google Shape;294;p23"/>
          <p:cNvPicPr preferRelativeResize="0"/>
          <p:nvPr/>
        </p:nvPicPr>
        <p:blipFill rotWithShape="1">
          <a:blip r:embed="rId3">
            <a:alphaModFix/>
          </a:blip>
          <a:srcRect b="0" l="0" r="0" t="0"/>
          <a:stretch/>
        </p:blipFill>
        <p:spPr>
          <a:xfrm>
            <a:off x="662616" y="1380703"/>
            <a:ext cx="7764686" cy="5496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300" name="Google Shape;300;p24"/>
          <p:cNvSpPr txBox="1"/>
          <p:nvPr/>
        </p:nvSpPr>
        <p:spPr>
          <a:xfrm>
            <a:off x="675868" y="166684"/>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301" name="Google Shape;301;p24"/>
          <p:cNvSpPr txBox="1"/>
          <p:nvPr/>
        </p:nvSpPr>
        <p:spPr>
          <a:xfrm>
            <a:off x="924870" y="859032"/>
            <a:ext cx="5282400" cy="58473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Extraction</a:t>
            </a:r>
            <a:endParaRPr/>
          </a:p>
        </p:txBody>
      </p:sp>
      <p:sp>
        <p:nvSpPr>
          <p:cNvPr id="302" name="Google Shape;302;p24"/>
          <p:cNvSpPr txBox="1"/>
          <p:nvPr/>
        </p:nvSpPr>
        <p:spPr>
          <a:xfrm>
            <a:off x="971247" y="1481873"/>
            <a:ext cx="5282400" cy="3241873"/>
          </a:xfrm>
          <a:prstGeom prst="rect">
            <a:avLst/>
          </a:prstGeom>
          <a:noFill/>
          <a:ln>
            <a:noFill/>
          </a:ln>
        </p:spPr>
        <p:txBody>
          <a:bodyPr anchorCtr="0" anchor="t" bIns="45700" lIns="91425" spcFirstLastPara="1" rIns="91425" wrap="square" tIns="45700">
            <a:spAutoFit/>
          </a:bodyPr>
          <a:lstStyle/>
          <a:p>
            <a:pPr indent="-400050" lvl="0" marL="400050" marR="0" rtl="0" algn="just">
              <a:lnSpc>
                <a:spcPct val="100000"/>
              </a:lnSpc>
              <a:spcBef>
                <a:spcPts val="0"/>
              </a:spcBef>
              <a:spcAft>
                <a:spcPts val="0"/>
              </a:spcAft>
              <a:buClr>
                <a:srgbClr val="000000"/>
              </a:buClr>
              <a:buSzPts val="1800"/>
              <a:buFont typeface="Arial"/>
              <a:buAutoNum type="romanLcPeriod"/>
            </a:pPr>
            <a:r>
              <a:rPr b="0" i="0" lang="en-US" sz="1800" u="none" cap="none" strike="noStrike">
                <a:solidFill>
                  <a:srgbClr val="000000"/>
                </a:solidFill>
                <a:latin typeface="Arial"/>
                <a:ea typeface="Arial"/>
                <a:cs typeface="Arial"/>
                <a:sym typeface="Arial"/>
              </a:rPr>
              <a:t>BankIsIn -&gt; BankState = State, maka 1, jika tidak 0</a:t>
            </a:r>
            <a:endParaRPr/>
          </a:p>
          <a:p>
            <a:pPr indent="-400050" lvl="0" marL="400050" marR="0" rtl="0" algn="just">
              <a:lnSpc>
                <a:spcPct val="100000"/>
              </a:lnSpc>
              <a:spcBef>
                <a:spcPts val="800"/>
              </a:spcBef>
              <a:spcAft>
                <a:spcPts val="0"/>
              </a:spcAft>
              <a:buClr>
                <a:srgbClr val="000000"/>
              </a:buClr>
              <a:buSzPts val="1800"/>
              <a:buFont typeface="Arial"/>
              <a:buAutoNum type="romanLcPeriod"/>
            </a:pPr>
            <a:r>
              <a:rPr b="0" i="0" lang="en-US" sz="1800" u="none" cap="none" strike="noStrike">
                <a:solidFill>
                  <a:srgbClr val="000000"/>
                </a:solidFill>
                <a:latin typeface="Arial"/>
                <a:ea typeface="Arial"/>
                <a:cs typeface="Arial"/>
                <a:sym typeface="Arial"/>
              </a:rPr>
              <a:t>CompanyType -&gt; Jika NewExist dan UrbanRural = 1, maka 1. Jika NewExist = 1 tapi UrbanRural = 2, maka 2. Jika NewExist = 2 tapi UrbanRural = 1, maka 3. Jika NewExist dan UrbanRural = 2, maka 4.</a:t>
            </a:r>
            <a:endParaRPr b="0" i="0" sz="2400" u="none" cap="none" strike="noStrike">
              <a:solidFill>
                <a:srgbClr val="000000"/>
              </a:solidFill>
              <a:latin typeface="Arial"/>
              <a:ea typeface="Arial"/>
              <a:cs typeface="Arial"/>
              <a:sym typeface="Arial"/>
            </a:endParaRPr>
          </a:p>
          <a:p>
            <a:pPr indent="-400050" lvl="0" marL="400050" marR="0" rtl="0" algn="just">
              <a:lnSpc>
                <a:spcPct val="100000"/>
              </a:lnSpc>
              <a:spcBef>
                <a:spcPts val="0"/>
              </a:spcBef>
              <a:spcAft>
                <a:spcPts val="0"/>
              </a:spcAft>
              <a:buClr>
                <a:srgbClr val="000000"/>
              </a:buClr>
              <a:buSzPts val="1800"/>
              <a:buFont typeface="Arial"/>
              <a:buAutoNum type="romanLcPeriod"/>
            </a:pPr>
            <a:r>
              <a:rPr b="0" i="0" lang="en-US" sz="1800" u="none" cap="none" strike="noStrike">
                <a:solidFill>
                  <a:srgbClr val="000000"/>
                </a:solidFill>
                <a:latin typeface="Arial"/>
                <a:ea typeface="Arial"/>
                <a:cs typeface="Arial"/>
                <a:sym typeface="Arial"/>
              </a:rPr>
              <a:t>Prod -&gt; CreatedJob &gt; RetainedJob maka 1, jika tidak 0</a:t>
            </a:r>
            <a:endParaRPr b="0" i="0" sz="2400" u="none" cap="none" strike="noStrike">
              <a:solidFill>
                <a:srgbClr val="000000"/>
              </a:solidFill>
              <a:latin typeface="Arial"/>
              <a:ea typeface="Arial"/>
              <a:cs typeface="Arial"/>
              <a:sym typeface="Arial"/>
            </a:endParaRPr>
          </a:p>
          <a:p>
            <a:pPr indent="-400050" lvl="0" marL="400050" marR="0" rtl="0" algn="just">
              <a:lnSpc>
                <a:spcPct val="100000"/>
              </a:lnSpc>
              <a:spcBef>
                <a:spcPts val="0"/>
              </a:spcBef>
              <a:spcAft>
                <a:spcPts val="0"/>
              </a:spcAft>
              <a:buClr>
                <a:srgbClr val="000000"/>
              </a:buClr>
              <a:buSzPts val="1800"/>
              <a:buFont typeface="Arial"/>
              <a:buAutoNum type="romanLcPeriod"/>
            </a:pPr>
            <a:r>
              <a:rPr b="0" i="0" lang="en-US" sz="1800" u="none" cap="none" strike="noStrike">
                <a:solidFill>
                  <a:srgbClr val="000000"/>
                </a:solidFill>
                <a:latin typeface="Arial"/>
                <a:ea typeface="Arial"/>
                <a:cs typeface="Arial"/>
                <a:sym typeface="Arial"/>
              </a:rPr>
              <a:t>Membuat kolom baru Recession = tahun terjadinya resesi di USA</a:t>
            </a:r>
            <a:endParaRPr b="0" i="0" sz="2400" u="none" cap="none" strike="noStrike">
              <a:solidFill>
                <a:srgbClr val="000000"/>
              </a:solidFill>
              <a:latin typeface="Arial"/>
              <a:ea typeface="Arial"/>
              <a:cs typeface="Arial"/>
              <a:sym typeface="Arial"/>
            </a:endParaRPr>
          </a:p>
        </p:txBody>
      </p:sp>
      <p:pic>
        <p:nvPicPr>
          <p:cNvPr id="303" name="Google Shape;303;p24"/>
          <p:cNvPicPr preferRelativeResize="0"/>
          <p:nvPr/>
        </p:nvPicPr>
        <p:blipFill rotWithShape="1">
          <a:blip r:embed="rId3">
            <a:alphaModFix/>
          </a:blip>
          <a:srcRect b="0" l="0" r="0" t="0"/>
          <a:stretch/>
        </p:blipFill>
        <p:spPr>
          <a:xfrm>
            <a:off x="6963130" y="1151399"/>
            <a:ext cx="4433739" cy="54580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309" name="Google Shape;309;p25"/>
          <p:cNvSpPr txBox="1"/>
          <p:nvPr/>
        </p:nvSpPr>
        <p:spPr>
          <a:xfrm>
            <a:off x="675868" y="166684"/>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310" name="Google Shape;310;p25"/>
          <p:cNvSpPr txBox="1"/>
          <p:nvPr/>
        </p:nvSpPr>
        <p:spPr>
          <a:xfrm>
            <a:off x="4317498" y="1316320"/>
            <a:ext cx="5282400" cy="58473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Additional Feature</a:t>
            </a:r>
            <a:endParaRPr b="1" i="0" sz="3200" u="none" cap="none" strike="noStrike">
              <a:solidFill>
                <a:srgbClr val="212121"/>
              </a:solidFill>
              <a:highlight>
                <a:srgbClr val="FFFFFF"/>
              </a:highlight>
              <a:latin typeface="Roboto"/>
              <a:ea typeface="Roboto"/>
              <a:cs typeface="Roboto"/>
              <a:sym typeface="Roboto"/>
            </a:endParaRPr>
          </a:p>
        </p:txBody>
      </p:sp>
      <p:sp>
        <p:nvSpPr>
          <p:cNvPr id="311" name="Google Shape;311;p25"/>
          <p:cNvSpPr txBox="1"/>
          <p:nvPr/>
        </p:nvSpPr>
        <p:spPr>
          <a:xfrm>
            <a:off x="5016169" y="2243333"/>
            <a:ext cx="5966400" cy="1323600"/>
          </a:xfrm>
          <a:prstGeom prst="rect">
            <a:avLst/>
          </a:prstGeom>
          <a:noFill/>
          <a:ln>
            <a:noFill/>
          </a:ln>
        </p:spPr>
        <p:txBody>
          <a:bodyPr anchorCtr="0" anchor="t" bIns="45700" lIns="91425" spcFirstLastPara="1" rIns="91425" wrap="square" tIns="45700">
            <a:spAutoFit/>
          </a:bodyPr>
          <a:lstStyle/>
          <a:p>
            <a:pPr indent="-400050" lvl="0" marL="857250" marR="0" rtl="0" algn="just">
              <a:lnSpc>
                <a:spcPct val="100000"/>
              </a:lnSpc>
              <a:spcBef>
                <a:spcPts val="0"/>
              </a:spcBef>
              <a:spcAft>
                <a:spcPts val="0"/>
              </a:spcAft>
              <a:buClr>
                <a:srgbClr val="000000"/>
              </a:buClr>
              <a:buSzPts val="2000"/>
              <a:buFont typeface="Arial"/>
              <a:buAutoNum type="romanLcPeriod"/>
            </a:pPr>
            <a:r>
              <a:rPr b="0" i="0" lang="en-US" sz="2000" u="none" cap="none" strike="noStrike">
                <a:solidFill>
                  <a:srgbClr val="000000"/>
                </a:solidFill>
                <a:latin typeface="Arial"/>
                <a:ea typeface="Arial"/>
                <a:cs typeface="Arial"/>
                <a:sym typeface="Arial"/>
              </a:rPr>
              <a:t>Pengkategorian bulan/hari Approval Date</a:t>
            </a:r>
            <a:endParaRPr b="0" i="0" sz="2000" u="none" cap="none" strike="noStrike">
              <a:solidFill>
                <a:srgbClr val="000000"/>
              </a:solidFill>
              <a:latin typeface="Arial"/>
              <a:ea typeface="Arial"/>
              <a:cs typeface="Arial"/>
              <a:sym typeface="Arial"/>
            </a:endParaRPr>
          </a:p>
          <a:p>
            <a:pPr indent="-400050" lvl="0" marL="857250" marR="0" rtl="0" algn="just">
              <a:lnSpc>
                <a:spcPct val="100000"/>
              </a:lnSpc>
              <a:spcBef>
                <a:spcPts val="0"/>
              </a:spcBef>
              <a:spcAft>
                <a:spcPts val="0"/>
              </a:spcAft>
              <a:buClr>
                <a:srgbClr val="000000"/>
              </a:buClr>
              <a:buSzPts val="2000"/>
              <a:buFont typeface="Arial"/>
              <a:buAutoNum type="romanLcPeriod"/>
            </a:pPr>
            <a:r>
              <a:rPr b="0" i="0" lang="en-US" sz="2000" u="none" cap="none" strike="noStrike">
                <a:solidFill>
                  <a:srgbClr val="000000"/>
                </a:solidFill>
                <a:latin typeface="Arial"/>
                <a:ea typeface="Arial"/>
                <a:cs typeface="Arial"/>
                <a:sym typeface="Arial"/>
              </a:rPr>
              <a:t>GDP/state</a:t>
            </a:r>
            <a:endParaRPr/>
          </a:p>
          <a:p>
            <a:pPr indent="-400050" lvl="0" marL="857250" marR="0" rtl="0" algn="just">
              <a:lnSpc>
                <a:spcPct val="100000"/>
              </a:lnSpc>
              <a:spcBef>
                <a:spcPts val="0"/>
              </a:spcBef>
              <a:spcAft>
                <a:spcPts val="0"/>
              </a:spcAft>
              <a:buClr>
                <a:srgbClr val="000000"/>
              </a:buClr>
              <a:buSzPts val="2000"/>
              <a:buFont typeface="Arial"/>
              <a:buAutoNum type="romanLcPeriod"/>
            </a:pPr>
            <a:r>
              <a:rPr b="0" i="0" lang="en-US" sz="2000" u="none" cap="none" strike="noStrike">
                <a:solidFill>
                  <a:srgbClr val="000000"/>
                </a:solidFill>
                <a:latin typeface="Arial"/>
                <a:ea typeface="Arial"/>
                <a:cs typeface="Arial"/>
                <a:sym typeface="Arial"/>
              </a:rPr>
              <a:t>Total export/import company</a:t>
            </a:r>
            <a:endParaRPr b="0" i="0" sz="2000" u="none" cap="none" strike="noStrike">
              <a:solidFill>
                <a:srgbClr val="000000"/>
              </a:solidFill>
              <a:latin typeface="Arial"/>
              <a:ea typeface="Arial"/>
              <a:cs typeface="Arial"/>
              <a:sym typeface="Arial"/>
            </a:endParaRPr>
          </a:p>
          <a:p>
            <a:pPr indent="-400050" lvl="0" marL="857250" marR="0" rtl="0" algn="just">
              <a:lnSpc>
                <a:spcPct val="100000"/>
              </a:lnSpc>
              <a:spcBef>
                <a:spcPts val="0"/>
              </a:spcBef>
              <a:spcAft>
                <a:spcPts val="0"/>
              </a:spcAft>
              <a:buClr>
                <a:srgbClr val="000000"/>
              </a:buClr>
              <a:buSzPts val="2000"/>
              <a:buFont typeface="Arial"/>
              <a:buAutoNum type="romanLcPeriod"/>
            </a:pPr>
            <a:r>
              <a:rPr b="0" i="0" lang="en-US" sz="2000" u="none" cap="none" strike="noStrike">
                <a:solidFill>
                  <a:srgbClr val="000000"/>
                </a:solidFill>
                <a:latin typeface="Arial"/>
                <a:ea typeface="Arial"/>
                <a:cs typeface="Arial"/>
                <a:sym typeface="Arial"/>
              </a:rPr>
              <a:t>Revenue company</a:t>
            </a:r>
            <a:endParaRPr b="0" i="0" sz="2000" u="none" cap="none" strike="noStrike">
              <a:solidFill>
                <a:srgbClr val="000000"/>
              </a:solidFill>
              <a:latin typeface="Arial"/>
              <a:ea typeface="Arial"/>
              <a:cs typeface="Arial"/>
              <a:sym typeface="Arial"/>
            </a:endParaRPr>
          </a:p>
        </p:txBody>
      </p:sp>
      <p:pic>
        <p:nvPicPr>
          <p:cNvPr id="312" name="Google Shape;312;p25"/>
          <p:cNvPicPr preferRelativeResize="0"/>
          <p:nvPr/>
        </p:nvPicPr>
        <p:blipFill rotWithShape="1">
          <a:blip r:embed="rId3">
            <a:alphaModFix/>
          </a:blip>
          <a:srcRect b="0" l="0" r="0" t="0"/>
          <a:stretch/>
        </p:blipFill>
        <p:spPr>
          <a:xfrm>
            <a:off x="493900" y="1152950"/>
            <a:ext cx="7144673" cy="55383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318" name="Google Shape;318;p26"/>
          <p:cNvSpPr/>
          <p:nvPr/>
        </p:nvSpPr>
        <p:spPr>
          <a:xfrm>
            <a:off x="491879" y="1217214"/>
            <a:ext cx="11317261" cy="2830678"/>
          </a:xfrm>
          <a:prstGeom prst="roundRect">
            <a:avLst>
              <a:gd fmla="val 16667" name="adj"/>
            </a:avLst>
          </a:prstGeom>
          <a:gradFill>
            <a:gsLst>
              <a:gs pos="0">
                <a:srgbClr val="FFD17D"/>
              </a:gs>
              <a:gs pos="35000">
                <a:srgbClr val="FFDCA3"/>
              </a:gs>
              <a:gs pos="100000">
                <a:srgbClr val="FFF1D8"/>
              </a:gs>
            </a:gsLst>
            <a:lin ang="16200000" scaled="0"/>
          </a:gradFill>
          <a:ln cap="flat" cmpd="sng" w="9525">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9" name="Google Shape;319;p26"/>
          <p:cNvSpPr txBox="1"/>
          <p:nvPr/>
        </p:nvSpPr>
        <p:spPr>
          <a:xfrm>
            <a:off x="608961" y="1250084"/>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pic>
        <p:nvPicPr>
          <p:cNvPr id="320" name="Google Shape;320;p26"/>
          <p:cNvPicPr preferRelativeResize="0"/>
          <p:nvPr/>
        </p:nvPicPr>
        <p:blipFill rotWithShape="1">
          <a:blip r:embed="rId3">
            <a:alphaModFix/>
          </a:blip>
          <a:srcRect b="0" l="0" r="0" t="0"/>
          <a:stretch/>
        </p:blipFill>
        <p:spPr>
          <a:xfrm>
            <a:off x="2817541" y="1282712"/>
            <a:ext cx="2438400" cy="2534271"/>
          </a:xfrm>
          <a:prstGeom prst="rect">
            <a:avLst/>
          </a:prstGeom>
          <a:noFill/>
          <a:ln>
            <a:noFill/>
          </a:ln>
          <a:effectLst>
            <a:outerShdw blurRad="57150" rotWithShape="0" algn="bl" dir="5400000" dist="19050">
              <a:schemeClr val="dk1"/>
            </a:outerShdw>
          </a:effectLst>
        </p:spPr>
      </p:pic>
      <p:sp>
        <p:nvSpPr>
          <p:cNvPr id="321" name="Google Shape;321;p26"/>
          <p:cNvSpPr txBox="1"/>
          <p:nvPr/>
        </p:nvSpPr>
        <p:spPr>
          <a:xfrm>
            <a:off x="4738156" y="1723973"/>
            <a:ext cx="4161300" cy="1565901"/>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dk1"/>
                </a:solidFill>
                <a:latin typeface="Montserrat"/>
                <a:ea typeface="Montserrat"/>
                <a:cs typeface="Montserrat"/>
                <a:sym typeface="Montserrat"/>
              </a:rPr>
              <a:t>PT Heptad Data Collector, Tbk</a:t>
            </a:r>
            <a:endParaRPr b="0" i="0" sz="1400" u="none" cap="none" strike="noStrike">
              <a:solidFill>
                <a:schemeClr val="dk1"/>
              </a:solidFill>
              <a:latin typeface="Arial"/>
              <a:ea typeface="Arial"/>
              <a:cs typeface="Arial"/>
              <a:sym typeface="Arial"/>
            </a:endParaRPr>
          </a:p>
        </p:txBody>
      </p:sp>
      <p:sp>
        <p:nvSpPr>
          <p:cNvPr id="322" name="Google Shape;322;p26"/>
          <p:cNvSpPr/>
          <p:nvPr/>
        </p:nvSpPr>
        <p:spPr>
          <a:xfrm>
            <a:off x="3252450" y="3289874"/>
            <a:ext cx="5947306" cy="45719"/>
          </a:xfrm>
          <a:prstGeom prst="triangle">
            <a:avLst>
              <a:gd fmla="val 50000" name="adj"/>
            </a:avLst>
          </a:prstGeom>
          <a:solidFill>
            <a:schemeClr val="accen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 name="Google Shape;323;p26"/>
          <p:cNvSpPr txBox="1"/>
          <p:nvPr/>
        </p:nvSpPr>
        <p:spPr>
          <a:xfrm>
            <a:off x="637441" y="4247830"/>
            <a:ext cx="3399300" cy="585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lang="en-US" sz="3200">
                <a:solidFill>
                  <a:schemeClr val="accent2"/>
                </a:solidFill>
                <a:highlight>
                  <a:schemeClr val="lt1"/>
                </a:highlight>
                <a:latin typeface="Roboto"/>
                <a:ea typeface="Roboto"/>
                <a:cs typeface="Roboto"/>
                <a:sym typeface="Roboto"/>
              </a:rPr>
              <a:t>Link </a:t>
            </a:r>
            <a:r>
              <a:rPr b="1" i="0" lang="en-US" sz="3200" u="none" cap="none" strike="noStrike">
                <a:solidFill>
                  <a:srgbClr val="212121"/>
                </a:solidFill>
                <a:highlight>
                  <a:srgbClr val="FFFFFF"/>
                </a:highlight>
                <a:latin typeface="Roboto"/>
                <a:ea typeface="Roboto"/>
                <a:cs typeface="Roboto"/>
                <a:sym typeface="Roboto"/>
              </a:rPr>
              <a:t>GitHub :</a:t>
            </a:r>
            <a:endParaRPr/>
          </a:p>
        </p:txBody>
      </p:sp>
      <p:sp>
        <p:nvSpPr>
          <p:cNvPr id="324" name="Google Shape;324;p26"/>
          <p:cNvSpPr txBox="1"/>
          <p:nvPr/>
        </p:nvSpPr>
        <p:spPr>
          <a:xfrm>
            <a:off x="3126058" y="4832565"/>
            <a:ext cx="6847061" cy="43084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200" u="sng" cap="none" strike="noStrike">
                <a:solidFill>
                  <a:schemeClr val="hlink"/>
                </a:solidFill>
                <a:latin typeface="Roboto"/>
                <a:ea typeface="Roboto"/>
                <a:cs typeface="Roboto"/>
                <a:sym typeface="Roboto"/>
                <a:hlinkClick r:id="rId4"/>
              </a:rPr>
              <a:t>PT Heptad Data Collector, Tbk</a:t>
            </a:r>
            <a:r>
              <a:rPr b="0" i="0" lang="en-US" sz="2200" u="sng" cap="none" strike="noStrike">
                <a:solidFill>
                  <a:schemeClr val="hlink"/>
                </a:solidFill>
                <a:highlight>
                  <a:srgbClr val="FFFFFF"/>
                </a:highlight>
                <a:latin typeface="Roboto"/>
                <a:ea typeface="Roboto"/>
                <a:cs typeface="Roboto"/>
                <a:sym typeface="Roboto"/>
                <a:hlinkClick r:id="rId5"/>
              </a:rPr>
              <a:t> (PT. HDC)</a:t>
            </a:r>
            <a:endParaRPr b="0" i="0" sz="2200" u="sng" cap="none" strike="noStrike">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330" name="Google Shape;330;p27"/>
          <p:cNvSpPr txBox="1"/>
          <p:nvPr>
            <p:ph type="ctrTitle"/>
          </p:nvPr>
        </p:nvSpPr>
        <p:spPr>
          <a:xfrm>
            <a:off x="484157" y="1819680"/>
            <a:ext cx="5973724" cy="1754286"/>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SzPts val="4800"/>
              <a:buNone/>
            </a:pPr>
            <a:r>
              <a:rPr lang="en-US" sz="5400">
                <a:latin typeface="Roboto"/>
                <a:ea typeface="Roboto"/>
                <a:cs typeface="Roboto"/>
                <a:sym typeface="Roboto"/>
              </a:rPr>
              <a:t>Exploratory Data</a:t>
            </a:r>
            <a:br>
              <a:rPr lang="en-US" sz="5400">
                <a:latin typeface="Roboto"/>
                <a:ea typeface="Roboto"/>
                <a:cs typeface="Roboto"/>
                <a:sym typeface="Roboto"/>
              </a:rPr>
            </a:br>
            <a:r>
              <a:rPr lang="en-US" sz="5400">
                <a:latin typeface="Roboto"/>
                <a:ea typeface="Roboto"/>
                <a:cs typeface="Roboto"/>
                <a:sym typeface="Roboto"/>
              </a:rPr>
              <a:t>	Analysis (EDA)</a:t>
            </a:r>
            <a:endParaRPr b="1" sz="5400">
              <a:latin typeface="Roboto"/>
              <a:ea typeface="Roboto"/>
              <a:cs typeface="Roboto"/>
              <a:sym typeface="Roboto"/>
            </a:endParaRPr>
          </a:p>
        </p:txBody>
      </p:sp>
      <p:sp>
        <p:nvSpPr>
          <p:cNvPr id="331" name="Google Shape;331;p27"/>
          <p:cNvSpPr txBox="1"/>
          <p:nvPr/>
        </p:nvSpPr>
        <p:spPr>
          <a:xfrm>
            <a:off x="484157" y="896894"/>
            <a:ext cx="8298300" cy="5994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chemeClr val="lt1"/>
                </a:solidFill>
                <a:latin typeface="Montserrat"/>
                <a:ea typeface="Montserrat"/>
                <a:cs typeface="Montserrat"/>
                <a:sym typeface="Montserrat"/>
              </a:rPr>
              <a:t>Stage 1</a:t>
            </a:r>
            <a:endParaRPr b="1" i="0" sz="32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cf82d40dce_0_37"/>
          <p:cNvSpPr txBox="1"/>
          <p:nvPr/>
        </p:nvSpPr>
        <p:spPr>
          <a:xfrm>
            <a:off x="1041719" y="696642"/>
            <a:ext cx="8298300" cy="5994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grpSp>
        <p:nvGrpSpPr>
          <p:cNvPr id="337" name="Google Shape;337;gcf82d40dce_0_37"/>
          <p:cNvGrpSpPr/>
          <p:nvPr/>
        </p:nvGrpSpPr>
        <p:grpSpPr>
          <a:xfrm>
            <a:off x="0" y="1871215"/>
            <a:ext cx="5862617" cy="2236025"/>
            <a:chOff x="5484750" y="1260313"/>
            <a:chExt cx="5862617" cy="2236025"/>
          </a:xfrm>
        </p:grpSpPr>
        <p:sp>
          <p:nvSpPr>
            <p:cNvPr id="338" name="Google Shape;338;gcf82d40dce_0_37"/>
            <p:cNvSpPr txBox="1"/>
            <p:nvPr/>
          </p:nvSpPr>
          <p:spPr>
            <a:xfrm>
              <a:off x="7186067" y="1679262"/>
              <a:ext cx="41613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dk1"/>
                  </a:solidFill>
                  <a:latin typeface="Montserrat"/>
                  <a:ea typeface="Montserrat"/>
                  <a:cs typeface="Montserrat"/>
                  <a:sym typeface="Montserrat"/>
                </a:rPr>
                <a:t>PT Heptad Data Collector, Tbk</a:t>
              </a:r>
              <a:endParaRPr b="0" i="0" sz="1400" u="none" cap="none" strike="noStrike">
                <a:solidFill>
                  <a:schemeClr val="dk1"/>
                </a:solidFill>
                <a:latin typeface="Arial"/>
                <a:ea typeface="Arial"/>
                <a:cs typeface="Arial"/>
                <a:sym typeface="Arial"/>
              </a:endParaRPr>
            </a:p>
          </p:txBody>
        </p:sp>
        <p:pic>
          <p:nvPicPr>
            <p:cNvPr id="339" name="Google Shape;339;gcf82d40dce_0_37"/>
            <p:cNvPicPr preferRelativeResize="0"/>
            <p:nvPr/>
          </p:nvPicPr>
          <p:blipFill rotWithShape="1">
            <a:blip r:embed="rId3">
              <a:alphaModFix/>
            </a:blip>
            <a:srcRect b="0" l="0" r="0" t="0"/>
            <a:stretch/>
          </p:blipFill>
          <p:spPr>
            <a:xfrm>
              <a:off x="5484750" y="1260313"/>
              <a:ext cx="2236025" cy="2236025"/>
            </a:xfrm>
            <a:prstGeom prst="rect">
              <a:avLst/>
            </a:prstGeom>
            <a:noFill/>
            <a:ln>
              <a:noFill/>
            </a:ln>
            <a:effectLst>
              <a:outerShdw blurRad="57150" rotWithShape="0" algn="bl" dir="5400000" dist="19050">
                <a:schemeClr val="dk1"/>
              </a:outerShdw>
            </a:effectLst>
          </p:spPr>
        </p:pic>
      </p:grpSp>
      <p:sp>
        <p:nvSpPr>
          <p:cNvPr id="340" name="Google Shape;340;gcf82d40dce_0_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341" name="Google Shape;341;gcf82d40dce_0_37"/>
          <p:cNvSpPr/>
          <p:nvPr/>
        </p:nvSpPr>
        <p:spPr>
          <a:xfrm>
            <a:off x="5772615" y="1080485"/>
            <a:ext cx="5523995" cy="5512381"/>
          </a:xfrm>
          <a:prstGeom prst="rect">
            <a:avLst/>
          </a:prstGeom>
          <a:noFill/>
          <a:ln>
            <a:noFill/>
          </a:ln>
        </p:spPr>
        <p:txBody>
          <a:bodyPr anchorCtr="0" anchor="ctr" bIns="45700" lIns="91425" spcFirstLastPara="1" rIns="91425" wrap="square" tIns="7935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Fitur yang digunakan :</a:t>
            </a:r>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Term</a:t>
            </a:r>
            <a:r>
              <a:rPr b="0" i="0" lang="en-US" sz="1300" u="none" cap="none" strike="noStrike">
                <a:solidFill>
                  <a:srgbClr val="212121"/>
                </a:solidFill>
                <a:latin typeface="Roboto"/>
                <a:ea typeface="Roboto"/>
                <a:cs typeface="Roboto"/>
                <a:sym typeface="Roboto"/>
              </a:rPr>
              <a:t> : Merupakan jumlah angsuran yang diberikan kepada peminjam (dalam bentuk bulan)</a:t>
            </a:r>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NoEmp</a:t>
            </a:r>
            <a:r>
              <a:rPr b="0" i="0" lang="en-US" sz="1300" u="none" cap="none" strike="noStrike">
                <a:solidFill>
                  <a:srgbClr val="212121"/>
                </a:solidFill>
                <a:latin typeface="Roboto"/>
                <a:ea typeface="Roboto"/>
                <a:cs typeface="Roboto"/>
                <a:sym typeface="Roboto"/>
              </a:rPr>
              <a:t> : Jumlah karyawan yang terdapat pada UMKM peminjam</a:t>
            </a:r>
            <a:endParaRPr b="0" i="0" sz="1300" u="none" cap="none" strike="noStrike">
              <a:solidFill>
                <a:srgbClr val="212121"/>
              </a:solidFill>
              <a:latin typeface="Roboto"/>
              <a:ea typeface="Roboto"/>
              <a:cs typeface="Roboto"/>
              <a:sym typeface="Roboto"/>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CreateJob</a:t>
            </a:r>
            <a:r>
              <a:rPr b="0" i="0" lang="en-US" sz="1300" u="none" cap="none" strike="noStrike">
                <a:solidFill>
                  <a:srgbClr val="212121"/>
                </a:solidFill>
                <a:latin typeface="Roboto"/>
                <a:ea typeface="Roboto"/>
                <a:cs typeface="Roboto"/>
                <a:sym typeface="Roboto"/>
              </a:rPr>
              <a:t> : Jumlah pekerjaan yang tercipta dari UMKM tersebut</a:t>
            </a:r>
            <a:endParaRPr b="0" i="0" sz="1300" u="none" cap="none" strike="noStrike">
              <a:solidFill>
                <a:srgbClr val="212121"/>
              </a:solidFill>
              <a:latin typeface="Roboto"/>
              <a:ea typeface="Roboto"/>
              <a:cs typeface="Roboto"/>
              <a:sym typeface="Roboto"/>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RetainedJob</a:t>
            </a:r>
            <a:r>
              <a:rPr b="0" i="0" lang="en-US" sz="1300" u="none" cap="none" strike="noStrike">
                <a:solidFill>
                  <a:srgbClr val="212121"/>
                </a:solidFill>
                <a:latin typeface="Roboto"/>
                <a:ea typeface="Roboto"/>
                <a:cs typeface="Roboto"/>
                <a:sym typeface="Roboto"/>
              </a:rPr>
              <a:t> : Jumlah pekerjaan yang berhasil dipertahankan dari UMKM tersebut</a:t>
            </a:r>
            <a:endParaRPr b="0" i="0" sz="1300" u="none" cap="none" strike="noStrike">
              <a:solidFill>
                <a:srgbClr val="212121"/>
              </a:solidFill>
              <a:latin typeface="Roboto"/>
              <a:ea typeface="Roboto"/>
              <a:cs typeface="Roboto"/>
              <a:sym typeface="Roboto"/>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NewExist</a:t>
            </a:r>
            <a:r>
              <a:rPr b="0" i="0" lang="en-US" sz="1300" u="none" cap="none" strike="noStrike">
                <a:solidFill>
                  <a:srgbClr val="212121"/>
                </a:solidFill>
                <a:latin typeface="Roboto"/>
                <a:ea typeface="Roboto"/>
                <a:cs typeface="Roboto"/>
                <a:sym typeface="Roboto"/>
              </a:rPr>
              <a:t> : Mengklasifikasi apakah UMKM tersebut termasuk baru atau lama</a:t>
            </a:r>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UrbanRural</a:t>
            </a:r>
            <a:r>
              <a:rPr b="0" i="0" lang="en-US" sz="1300" u="none" cap="none" strike="noStrike">
                <a:solidFill>
                  <a:srgbClr val="212121"/>
                </a:solidFill>
                <a:latin typeface="Roboto"/>
                <a:ea typeface="Roboto"/>
                <a:cs typeface="Roboto"/>
                <a:sym typeface="Roboto"/>
              </a:rPr>
              <a:t> : Letak dari UMKM tersebut apakah berada pada pedesaan / perkotaan</a:t>
            </a:r>
            <a:endParaRPr b="0" i="0" sz="1300" u="none" cap="none" strike="noStrike">
              <a:solidFill>
                <a:srgbClr val="212121"/>
              </a:solidFill>
              <a:latin typeface="Roboto"/>
              <a:ea typeface="Roboto"/>
              <a:cs typeface="Roboto"/>
              <a:sym typeface="Roboto"/>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NAICS / Industri</a:t>
            </a:r>
            <a:r>
              <a:rPr b="0" i="0" lang="en-US" sz="1300" u="none" cap="none" strike="noStrike">
                <a:solidFill>
                  <a:srgbClr val="212121"/>
                </a:solidFill>
                <a:latin typeface="Roboto"/>
                <a:ea typeface="Roboto"/>
                <a:cs typeface="Roboto"/>
                <a:sym typeface="Roboto"/>
              </a:rPr>
              <a:t> : Kode klasifikasi Industri yang ditetapkan oleh Amerika Utara</a:t>
            </a:r>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FranchiseCode</a:t>
            </a:r>
            <a:r>
              <a:rPr b="0" i="0" lang="en-US" sz="1300" u="none" cap="none" strike="noStrike">
                <a:solidFill>
                  <a:srgbClr val="212121"/>
                </a:solidFill>
                <a:latin typeface="Roboto"/>
                <a:ea typeface="Roboto"/>
                <a:cs typeface="Roboto"/>
                <a:sym typeface="Roboto"/>
              </a:rPr>
              <a:t> : Apakah UMKM atau usaha tersebut termasuk franchise atau tidak</a:t>
            </a:r>
            <a:endParaRPr b="0" i="0" sz="1300" u="none" cap="none" strike="noStrike">
              <a:solidFill>
                <a:srgbClr val="212121"/>
              </a:solidFill>
              <a:latin typeface="Roboto"/>
              <a:ea typeface="Roboto"/>
              <a:cs typeface="Roboto"/>
              <a:sym typeface="Roboto"/>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LowDoc</a:t>
            </a:r>
            <a:r>
              <a:rPr b="0" i="0" lang="en-US" sz="1300" u="none" cap="none" strike="noStrike">
                <a:solidFill>
                  <a:srgbClr val="212121"/>
                </a:solidFill>
                <a:latin typeface="Roboto"/>
                <a:ea typeface="Roboto"/>
                <a:cs typeface="Roboto"/>
                <a:sym typeface="Roboto"/>
              </a:rPr>
              <a:t> : Apakah pinjaman yang diajukan tersebut support low doc</a:t>
            </a:r>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RevLineCr</a:t>
            </a:r>
            <a:r>
              <a:rPr b="0" i="0" lang="en-US" sz="1300" u="none" cap="none" strike="noStrike">
                <a:solidFill>
                  <a:srgbClr val="212121"/>
                </a:solidFill>
                <a:latin typeface="Roboto"/>
                <a:ea typeface="Roboto"/>
                <a:cs typeface="Roboto"/>
                <a:sym typeface="Roboto"/>
              </a:rPr>
              <a:t> : Status Jalur kredit bergulir, Y = ya / N = tidak</a:t>
            </a:r>
            <a:endParaRPr b="0" i="0" sz="1300" u="none" cap="none" strike="noStrike">
              <a:solidFill>
                <a:srgbClr val="212121"/>
              </a:solidFill>
              <a:latin typeface="Roboto"/>
              <a:ea typeface="Roboto"/>
              <a:cs typeface="Roboto"/>
              <a:sym typeface="Roboto"/>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MIS_Status</a:t>
            </a:r>
            <a:r>
              <a:rPr b="0" i="0" lang="en-US" sz="1300" u="none" cap="none" strike="noStrike">
                <a:solidFill>
                  <a:srgbClr val="212121"/>
                </a:solidFill>
                <a:latin typeface="Roboto"/>
                <a:ea typeface="Roboto"/>
                <a:cs typeface="Roboto"/>
                <a:sym typeface="Roboto"/>
              </a:rPr>
              <a:t> : Kolom target yang menyatakan lunas atau gagal bayar</a:t>
            </a:r>
            <a:endParaRPr b="0" i="0" sz="1300" u="none" cap="none" strike="noStrike">
              <a:solidFill>
                <a:srgbClr val="212121"/>
              </a:solidFill>
              <a:latin typeface="Roboto"/>
              <a:ea typeface="Roboto"/>
              <a:cs typeface="Roboto"/>
              <a:sym typeface="Roboto"/>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Bank</a:t>
            </a:r>
            <a:r>
              <a:rPr b="0" i="0" lang="en-US" sz="1300" u="none" cap="none" strike="noStrike">
                <a:solidFill>
                  <a:srgbClr val="212121"/>
                </a:solidFill>
                <a:latin typeface="Roboto"/>
                <a:ea typeface="Roboto"/>
                <a:cs typeface="Roboto"/>
                <a:sym typeface="Roboto"/>
              </a:rPr>
              <a:t> : Nama bank yang mengeluarkan pinjaman</a:t>
            </a:r>
            <a:endParaRPr b="0" i="0" sz="1300" u="none" cap="none" strike="noStrike">
              <a:solidFill>
                <a:srgbClr val="212121"/>
              </a:solidFill>
              <a:latin typeface="Roboto"/>
              <a:ea typeface="Roboto"/>
              <a:cs typeface="Roboto"/>
              <a:sym typeface="Roboto"/>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State</a:t>
            </a:r>
            <a:r>
              <a:rPr b="0" i="0" lang="en-US" sz="1300" u="none" cap="none" strike="noStrike">
                <a:solidFill>
                  <a:srgbClr val="212121"/>
                </a:solidFill>
                <a:latin typeface="Roboto"/>
                <a:ea typeface="Roboto"/>
                <a:cs typeface="Roboto"/>
                <a:sym typeface="Roboto"/>
              </a:rPr>
              <a:t> : Negara bagian peminjam</a:t>
            </a:r>
            <a:endParaRPr b="0" i="0" sz="1300" u="none" cap="none" strike="noStrike">
              <a:solidFill>
                <a:srgbClr val="212121"/>
              </a:solidFill>
              <a:latin typeface="Roboto"/>
              <a:ea typeface="Roboto"/>
              <a:cs typeface="Roboto"/>
              <a:sym typeface="Roboto"/>
            </a:endParaRPr>
          </a:p>
          <a:p>
            <a:pPr indent="-342900" lvl="0" marL="342900" marR="0" rtl="0" algn="just">
              <a:lnSpc>
                <a:spcPct val="100000"/>
              </a:lnSpc>
              <a:spcBef>
                <a:spcPts val="600"/>
              </a:spcBef>
              <a:spcAft>
                <a:spcPts val="0"/>
              </a:spcAft>
              <a:buClr>
                <a:srgbClr val="212121"/>
              </a:buClr>
              <a:buSzPts val="1300"/>
              <a:buFont typeface="Arial"/>
              <a:buAutoNum type="arabicPeriod"/>
            </a:pPr>
            <a:r>
              <a:rPr b="0" i="0" lang="en-US" sz="1300" u="none" cap="none" strike="noStrike">
                <a:solidFill>
                  <a:srgbClr val="212121"/>
                </a:solidFill>
                <a:latin typeface="Arimo"/>
                <a:ea typeface="Arimo"/>
                <a:cs typeface="Arimo"/>
                <a:sym typeface="Arimo"/>
              </a:rPr>
              <a:t>BankState</a:t>
            </a:r>
            <a:r>
              <a:rPr b="0" i="0" lang="en-US" sz="1300" u="none" cap="none" strike="noStrike">
                <a:solidFill>
                  <a:srgbClr val="212121"/>
                </a:solidFill>
                <a:latin typeface="Roboto"/>
                <a:ea typeface="Roboto"/>
                <a:cs typeface="Roboto"/>
                <a:sym typeface="Roboto"/>
              </a:rPr>
              <a:t> : Negara bagian bank yang mengeluarkan pinjaman</a:t>
            </a:r>
            <a:endParaRPr b="0" i="0" sz="1300" u="none" cap="none" strike="noStrike">
              <a:solidFill>
                <a:srgbClr val="21212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8"/>
          <p:cNvSpPr txBox="1"/>
          <p:nvPr/>
        </p:nvSpPr>
        <p:spPr>
          <a:xfrm>
            <a:off x="1041719" y="696642"/>
            <a:ext cx="8298300" cy="5994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grpSp>
        <p:nvGrpSpPr>
          <p:cNvPr id="347" name="Google Shape;347;p28"/>
          <p:cNvGrpSpPr/>
          <p:nvPr/>
        </p:nvGrpSpPr>
        <p:grpSpPr>
          <a:xfrm>
            <a:off x="0" y="1871215"/>
            <a:ext cx="5862617" cy="2236025"/>
            <a:chOff x="5484750" y="1260313"/>
            <a:chExt cx="5862617" cy="2236025"/>
          </a:xfrm>
        </p:grpSpPr>
        <p:sp>
          <p:nvSpPr>
            <p:cNvPr id="348" name="Google Shape;348;p28"/>
            <p:cNvSpPr txBox="1"/>
            <p:nvPr/>
          </p:nvSpPr>
          <p:spPr>
            <a:xfrm>
              <a:off x="7186067" y="1679262"/>
              <a:ext cx="41613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dk1"/>
                  </a:solidFill>
                  <a:latin typeface="Montserrat"/>
                  <a:ea typeface="Montserrat"/>
                  <a:cs typeface="Montserrat"/>
                  <a:sym typeface="Montserrat"/>
                </a:rPr>
                <a:t>PT Heptad Data Collector, Tbk</a:t>
              </a:r>
              <a:endParaRPr b="0" i="0" sz="1400" u="none" cap="none" strike="noStrike">
                <a:solidFill>
                  <a:schemeClr val="dk1"/>
                </a:solidFill>
                <a:latin typeface="Arial"/>
                <a:ea typeface="Arial"/>
                <a:cs typeface="Arial"/>
                <a:sym typeface="Arial"/>
              </a:endParaRPr>
            </a:p>
          </p:txBody>
        </p:sp>
        <p:pic>
          <p:nvPicPr>
            <p:cNvPr id="349" name="Google Shape;349;p28"/>
            <p:cNvPicPr preferRelativeResize="0"/>
            <p:nvPr/>
          </p:nvPicPr>
          <p:blipFill rotWithShape="1">
            <a:blip r:embed="rId3">
              <a:alphaModFix/>
            </a:blip>
            <a:srcRect b="0" l="0" r="0" t="0"/>
            <a:stretch/>
          </p:blipFill>
          <p:spPr>
            <a:xfrm>
              <a:off x="5484750" y="1260313"/>
              <a:ext cx="2236025" cy="2236025"/>
            </a:xfrm>
            <a:prstGeom prst="rect">
              <a:avLst/>
            </a:prstGeom>
            <a:noFill/>
            <a:ln>
              <a:noFill/>
            </a:ln>
            <a:effectLst>
              <a:outerShdw blurRad="57150" rotWithShape="0" algn="bl" dir="5400000" dist="19050">
                <a:schemeClr val="dk1"/>
              </a:outerShdw>
            </a:effectLst>
          </p:spPr>
        </p:pic>
      </p:grpSp>
      <p:sp>
        <p:nvSpPr>
          <p:cNvPr id="350" name="Google Shape;350;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351" name="Google Shape;351;p28"/>
          <p:cNvSpPr/>
          <p:nvPr/>
        </p:nvSpPr>
        <p:spPr>
          <a:xfrm>
            <a:off x="5772615" y="1826844"/>
            <a:ext cx="5523995" cy="4019665"/>
          </a:xfrm>
          <a:prstGeom prst="rect">
            <a:avLst/>
          </a:prstGeom>
          <a:noFill/>
          <a:ln>
            <a:noFill/>
          </a:ln>
        </p:spPr>
        <p:txBody>
          <a:bodyPr anchorCtr="0" anchor="ctr" bIns="45700" lIns="91425" spcFirstLastPara="1" rIns="91425" wrap="square" tIns="79350">
            <a:spAutoFit/>
          </a:bodyPr>
          <a:lstStyle/>
          <a:p>
            <a:pPr indent="0" lvl="0" marL="0" marR="0" rtl="0" algn="just">
              <a:lnSpc>
                <a:spcPct val="100000"/>
              </a:lnSpc>
              <a:spcBef>
                <a:spcPts val="0"/>
              </a:spcBef>
              <a:spcAft>
                <a:spcPts val="0"/>
              </a:spcAft>
              <a:buNone/>
            </a:pPr>
            <a:r>
              <a:rPr b="0" i="0" lang="en-US" sz="2200" u="none" cap="none" strike="noStrike">
                <a:solidFill>
                  <a:srgbClr val="000000"/>
                </a:solidFill>
                <a:latin typeface="Arial"/>
                <a:ea typeface="Arial"/>
                <a:cs typeface="Arial"/>
                <a:sym typeface="Arial"/>
              </a:rPr>
              <a:t>Feature tambahan, semuanya kategorikal:</a:t>
            </a:r>
            <a:endParaRPr/>
          </a:p>
          <a:p>
            <a:pPr indent="-400050" lvl="0" marL="400050" marR="0" rtl="0" algn="just">
              <a:lnSpc>
                <a:spcPct val="100000"/>
              </a:lnSpc>
              <a:spcBef>
                <a:spcPts val="600"/>
              </a:spcBef>
              <a:spcAft>
                <a:spcPts val="0"/>
              </a:spcAft>
              <a:buClr>
                <a:srgbClr val="000000"/>
              </a:buClr>
              <a:buSzPts val="1800"/>
              <a:buFont typeface="Arial"/>
              <a:buAutoNum type="romanLcPeriod"/>
            </a:pPr>
            <a:r>
              <a:rPr b="0" i="0" lang="en-US" sz="1800" u="none" cap="none" strike="noStrike">
                <a:solidFill>
                  <a:srgbClr val="000000"/>
                </a:solidFill>
                <a:latin typeface="Arial"/>
                <a:ea typeface="Arial"/>
                <a:cs typeface="Arial"/>
                <a:sym typeface="Arial"/>
              </a:rPr>
              <a:t>BankIsIn -&gt; BankState = State, maka 1, jika tidak 0</a:t>
            </a:r>
            <a:endParaRPr b="0" i="0" sz="1800" u="none" cap="none" strike="noStrike">
              <a:solidFill>
                <a:srgbClr val="000000"/>
              </a:solidFill>
              <a:latin typeface="Arial"/>
              <a:ea typeface="Arial"/>
              <a:cs typeface="Arial"/>
              <a:sym typeface="Arial"/>
            </a:endParaRPr>
          </a:p>
          <a:p>
            <a:pPr indent="-400050" lvl="0" marL="400050" marR="0" rtl="0" algn="just">
              <a:lnSpc>
                <a:spcPct val="100000"/>
              </a:lnSpc>
              <a:spcBef>
                <a:spcPts val="600"/>
              </a:spcBef>
              <a:spcAft>
                <a:spcPts val="0"/>
              </a:spcAft>
              <a:buClr>
                <a:srgbClr val="000000"/>
              </a:buClr>
              <a:buSzPts val="1800"/>
              <a:buFont typeface="Arial"/>
              <a:buAutoNum type="romanLcPeriod"/>
            </a:pPr>
            <a:r>
              <a:rPr b="0" i="0" lang="en-US" sz="1800" u="none" cap="none" strike="noStrike">
                <a:solidFill>
                  <a:srgbClr val="000000"/>
                </a:solidFill>
                <a:latin typeface="Arial"/>
                <a:ea typeface="Arial"/>
                <a:cs typeface="Arial"/>
                <a:sym typeface="Arial"/>
              </a:rPr>
              <a:t>CompanyType -&gt; Jika NewExist dan UrbanRural = 1, maka 1. Jika NewExist = 1 tapi UrbanRural = 2, maka 2. Jika NewExist = 2 tapi UrbanRural = 1, maka 3. Jika NewExist dan UrbanRural = 2, maka 4.</a:t>
            </a:r>
            <a:endParaRPr b="0" i="0" sz="1800" u="none" cap="none" strike="noStrike">
              <a:solidFill>
                <a:srgbClr val="000000"/>
              </a:solidFill>
              <a:latin typeface="Arial"/>
              <a:ea typeface="Arial"/>
              <a:cs typeface="Arial"/>
              <a:sym typeface="Arial"/>
            </a:endParaRPr>
          </a:p>
          <a:p>
            <a:pPr indent="-400050" lvl="0" marL="400050" marR="0" rtl="0" algn="just">
              <a:lnSpc>
                <a:spcPct val="100000"/>
              </a:lnSpc>
              <a:spcBef>
                <a:spcPts val="600"/>
              </a:spcBef>
              <a:spcAft>
                <a:spcPts val="0"/>
              </a:spcAft>
              <a:buClr>
                <a:srgbClr val="000000"/>
              </a:buClr>
              <a:buSzPts val="1800"/>
              <a:buFont typeface="Arial"/>
              <a:buAutoNum type="romanLcPeriod"/>
            </a:pPr>
            <a:r>
              <a:rPr b="0" i="0" lang="en-US" sz="1800" u="none" cap="none" strike="noStrike">
                <a:solidFill>
                  <a:srgbClr val="000000"/>
                </a:solidFill>
                <a:latin typeface="Arial"/>
                <a:ea typeface="Arial"/>
                <a:cs typeface="Arial"/>
                <a:sym typeface="Arial"/>
              </a:rPr>
              <a:t>Prod -&gt; CreatedJob &gt; RetainedJob maka 1, jika tidak 0</a:t>
            </a:r>
            <a:endParaRPr b="0" i="0" sz="1800" u="none" cap="none" strike="noStrike">
              <a:solidFill>
                <a:srgbClr val="000000"/>
              </a:solidFill>
              <a:latin typeface="Arial"/>
              <a:ea typeface="Arial"/>
              <a:cs typeface="Arial"/>
              <a:sym typeface="Arial"/>
            </a:endParaRPr>
          </a:p>
          <a:p>
            <a:pPr indent="-400050" lvl="0" marL="400050" marR="0" rtl="0" algn="just">
              <a:lnSpc>
                <a:spcPct val="100000"/>
              </a:lnSpc>
              <a:spcBef>
                <a:spcPts val="600"/>
              </a:spcBef>
              <a:spcAft>
                <a:spcPts val="0"/>
              </a:spcAft>
              <a:buClr>
                <a:srgbClr val="000000"/>
              </a:buClr>
              <a:buSzPts val="1800"/>
              <a:buFont typeface="Arial"/>
              <a:buAutoNum type="romanLcPeriod"/>
            </a:pPr>
            <a:r>
              <a:rPr b="0" i="0" lang="en-US" sz="1800" u="none" cap="none" strike="noStrike">
                <a:solidFill>
                  <a:srgbClr val="000000"/>
                </a:solidFill>
                <a:latin typeface="Arial"/>
                <a:ea typeface="Arial"/>
                <a:cs typeface="Arial"/>
                <a:sym typeface="Arial"/>
              </a:rPr>
              <a:t>Membuat kolom baru Recession = tahun terjadinya resesi di USA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solidFill>
                <a:srgbClr val="21212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
          <p:cNvSpPr txBox="1"/>
          <p:nvPr/>
        </p:nvSpPr>
        <p:spPr>
          <a:xfrm>
            <a:off x="1035921" y="607948"/>
            <a:ext cx="5282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None/>
            </a:pPr>
            <a:r>
              <a:rPr b="1" i="0" lang="en-US" sz="2800" u="none" cap="none" strike="noStrike">
                <a:solidFill>
                  <a:srgbClr val="000000"/>
                </a:solidFill>
                <a:latin typeface="Roboto"/>
                <a:ea typeface="Roboto"/>
                <a:cs typeface="Roboto"/>
                <a:sym typeface="Roboto"/>
              </a:rPr>
              <a:t>Handle missing values</a:t>
            </a:r>
            <a:endParaRPr/>
          </a:p>
        </p:txBody>
      </p:sp>
      <p:sp>
        <p:nvSpPr>
          <p:cNvPr id="83" name="Google Shape;83;p2"/>
          <p:cNvSpPr txBox="1"/>
          <p:nvPr/>
        </p:nvSpPr>
        <p:spPr>
          <a:xfrm>
            <a:off x="573634" y="79359"/>
            <a:ext cx="8298223"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84" name="Google Shape;84;p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85" name="Google Shape;85;p2"/>
          <p:cNvSpPr txBox="1"/>
          <p:nvPr/>
        </p:nvSpPr>
        <p:spPr>
          <a:xfrm>
            <a:off x="5493606" y="2226254"/>
            <a:ext cx="5716391" cy="29648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000000"/>
                </a:solidFill>
                <a:latin typeface="Roboto"/>
                <a:ea typeface="Roboto"/>
                <a:cs typeface="Roboto"/>
                <a:sym typeface="Roboto"/>
              </a:rPr>
              <a:t>Missing Value dihapus: </a:t>
            </a:r>
            <a:endParaRPr b="0" i="0" sz="1800" u="none" cap="none" strike="noStrike">
              <a:solidFill>
                <a:srgbClr val="000000"/>
              </a:solidFill>
              <a:latin typeface="Roboto"/>
              <a:ea typeface="Roboto"/>
              <a:cs typeface="Roboto"/>
              <a:sym typeface="Roboto"/>
            </a:endParaRPr>
          </a:p>
          <a:p>
            <a:pPr indent="-342900" lvl="0" marL="342900" marR="0" rtl="0" algn="just">
              <a:lnSpc>
                <a:spcPct val="100000"/>
              </a:lnSpc>
              <a:spcBef>
                <a:spcPts val="800"/>
              </a:spcBef>
              <a:spcAft>
                <a:spcPts val="0"/>
              </a:spcAft>
              <a:buClr>
                <a:srgbClr val="000000"/>
              </a:buClr>
              <a:buSzPts val="1800"/>
              <a:buFont typeface="Arial"/>
              <a:buAutoNum type="arabicPeriod"/>
            </a:pPr>
            <a:r>
              <a:rPr b="0" i="0" lang="en-US" sz="1800" u="none" cap="none" strike="noStrike">
                <a:solidFill>
                  <a:srgbClr val="000000"/>
                </a:solidFill>
                <a:latin typeface="Roboto"/>
                <a:ea typeface="Roboto"/>
                <a:cs typeface="Roboto"/>
                <a:sym typeface="Roboto"/>
              </a:rPr>
              <a:t>Kolom ChargeOffDate, Missing Value 80% maka kolom dihapus.</a:t>
            </a:r>
            <a:endParaRPr b="0" i="0" sz="1800" u="none" cap="none" strike="noStrike">
              <a:solidFill>
                <a:srgbClr val="000000"/>
              </a:solidFill>
              <a:latin typeface="Roboto"/>
              <a:ea typeface="Roboto"/>
              <a:cs typeface="Roboto"/>
              <a:sym typeface="Roboto"/>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Roboto"/>
                <a:ea typeface="Roboto"/>
                <a:cs typeface="Roboto"/>
                <a:sym typeface="Roboto"/>
              </a:rPr>
              <a:t>Kolom: MIS_Status memiliki xx% NaN dan akan dihapus terlebih dulu. Setelah itu, untuk kolom lain yang memiliki NaN seperti kolom Name, City, State, Bank, BankState, NewExist, RevLineCr, LowDoc, DisbursementDate, Missing Value hanya dibawah 0,5%, maka hanya dihapus baris yang mengandung NaN.</a:t>
            </a:r>
            <a:endParaRPr b="0" i="0" sz="1400" u="none" cap="none" strike="noStrike">
              <a:solidFill>
                <a:srgbClr val="212121"/>
              </a:solidFill>
              <a:highlight>
                <a:srgbClr val="FFFFFF"/>
              </a:highlight>
              <a:latin typeface="Roboto"/>
              <a:ea typeface="Roboto"/>
              <a:cs typeface="Roboto"/>
              <a:sym typeface="Roboto"/>
            </a:endParaRPr>
          </a:p>
        </p:txBody>
      </p:sp>
      <p:pic>
        <p:nvPicPr>
          <p:cNvPr id="86" name="Google Shape;86;p2"/>
          <p:cNvPicPr preferRelativeResize="0"/>
          <p:nvPr/>
        </p:nvPicPr>
        <p:blipFill rotWithShape="1">
          <a:blip r:embed="rId3">
            <a:alphaModFix/>
          </a:blip>
          <a:srcRect b="0" l="0" r="20571" t="0"/>
          <a:stretch/>
        </p:blipFill>
        <p:spPr>
          <a:xfrm>
            <a:off x="1492091" y="1258794"/>
            <a:ext cx="3717111" cy="53317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ph type="title"/>
          </p:nvPr>
        </p:nvSpPr>
        <p:spPr>
          <a:xfrm>
            <a:off x="-67685" y="2487070"/>
            <a:ext cx="10251000" cy="17352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6111"/>
              <a:buFont typeface="Montserrat"/>
              <a:buNone/>
            </a:pPr>
            <a:r>
              <a:rPr lang="en-US"/>
              <a:t>Insight &amp; Visualization</a:t>
            </a:r>
            <a:endParaRPr/>
          </a:p>
        </p:txBody>
      </p:sp>
      <p:sp>
        <p:nvSpPr>
          <p:cNvPr id="357" name="Google Shape;357;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58" name="Google Shape;358;p29"/>
          <p:cNvPicPr preferRelativeResize="0"/>
          <p:nvPr/>
        </p:nvPicPr>
        <p:blipFill rotWithShape="1">
          <a:blip r:embed="rId3">
            <a:alphaModFix/>
          </a:blip>
          <a:srcRect b="0" l="0" r="0" t="0"/>
          <a:stretch/>
        </p:blipFill>
        <p:spPr>
          <a:xfrm>
            <a:off x="7813288" y="3178097"/>
            <a:ext cx="4051611" cy="3139070"/>
          </a:xfrm>
          <a:prstGeom prst="rect">
            <a:avLst/>
          </a:prstGeom>
          <a:noFill/>
          <a:ln>
            <a:noFill/>
          </a:ln>
        </p:spPr>
      </p:pic>
      <p:sp>
        <p:nvSpPr>
          <p:cNvPr id="359" name="Google Shape;359;p29"/>
          <p:cNvSpPr txBox="1"/>
          <p:nvPr/>
        </p:nvSpPr>
        <p:spPr>
          <a:xfrm>
            <a:off x="1722386" y="1565043"/>
            <a:ext cx="8298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pic>
        <p:nvPicPr>
          <p:cNvPr id="360" name="Google Shape;360;p29"/>
          <p:cNvPicPr preferRelativeResize="0"/>
          <p:nvPr/>
        </p:nvPicPr>
        <p:blipFill rotWithShape="1">
          <a:blip r:embed="rId4">
            <a:alphaModFix/>
          </a:blip>
          <a:srcRect b="0" l="0" r="0" t="0"/>
          <a:stretch/>
        </p:blipFill>
        <p:spPr>
          <a:xfrm>
            <a:off x="0" y="745579"/>
            <a:ext cx="2238350" cy="2238350"/>
          </a:xfrm>
          <a:prstGeom prst="rect">
            <a:avLst/>
          </a:prstGeom>
          <a:noFill/>
          <a:ln>
            <a:noFill/>
          </a:ln>
          <a:effectLst>
            <a:outerShdw blurRad="57150" rotWithShape="0" algn="bl" dir="5400000" dist="19050">
              <a:schemeClr val="dk1"/>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dc3dfdd22d_0_6"/>
          <p:cNvSpPr txBox="1"/>
          <p:nvPr>
            <p:ph idx="1" type="body"/>
          </p:nvPr>
        </p:nvSpPr>
        <p:spPr>
          <a:xfrm>
            <a:off x="643425" y="3470850"/>
            <a:ext cx="11293500" cy="2686200"/>
          </a:xfrm>
          <a:prstGeom prst="rect">
            <a:avLst/>
          </a:prstGeom>
          <a:noFill/>
          <a:ln>
            <a:noFill/>
          </a:ln>
        </p:spPr>
        <p:txBody>
          <a:bodyPr anchorCtr="0" anchor="t" bIns="121900" lIns="121900" spcFirstLastPara="1" rIns="121900" wrap="square" tIns="121900">
            <a:noAutofit/>
          </a:bodyPr>
          <a:lstStyle/>
          <a:p>
            <a:pPr indent="0" lvl="0" marL="0" marR="406400" rtl="0" algn="l">
              <a:lnSpc>
                <a:spcPct val="100000"/>
              </a:lnSpc>
              <a:spcBef>
                <a:spcPts val="0"/>
              </a:spcBef>
              <a:spcAft>
                <a:spcPts val="0"/>
              </a:spcAft>
              <a:buSzPts val="1100"/>
              <a:buNone/>
            </a:pPr>
            <a:r>
              <a:rPr b="1" lang="en-US" sz="1150">
                <a:highlight>
                  <a:srgbClr val="FFFFFF"/>
                </a:highlight>
                <a:latin typeface="Arial"/>
                <a:ea typeface="Arial"/>
                <a:cs typeface="Arial"/>
                <a:sym typeface="Arial"/>
              </a:rPr>
              <a:t>NewExist</a:t>
            </a:r>
            <a:r>
              <a:rPr lang="en-US" sz="1150">
                <a:highlight>
                  <a:srgbClr val="FFFFFF"/>
                </a:highlight>
                <a:latin typeface="Arial"/>
                <a:ea typeface="Arial"/>
                <a:cs typeface="Arial"/>
                <a:sym typeface="Arial"/>
              </a:rPr>
              <a:t>: Jumlah bisnis yang menerima pinjaman dalam dataset didominasi oleh bisnis yang sudah existing (label 1) dibandingkan dengan bisnis baru (label 2). Kemungkinan penjelasan untuk hal ini adalah: bisnis yang sudah ada memiliki rekam jejak yang lebih panjang dan stabil, sehingga lebih mudah untuk mendapatkan pinjaman.</a:t>
            </a:r>
            <a:endParaRPr sz="1150">
              <a:highlight>
                <a:srgbClr val="FFFFFF"/>
              </a:highlight>
              <a:latin typeface="Arial"/>
              <a:ea typeface="Arial"/>
              <a:cs typeface="Arial"/>
              <a:sym typeface="Arial"/>
            </a:endParaRPr>
          </a:p>
          <a:p>
            <a:pPr indent="0" lvl="0" marL="0" marR="406400" rtl="0" algn="l">
              <a:lnSpc>
                <a:spcPct val="100000"/>
              </a:lnSpc>
              <a:spcBef>
                <a:spcPts val="0"/>
              </a:spcBef>
              <a:spcAft>
                <a:spcPts val="0"/>
              </a:spcAft>
              <a:buSzPts val="1100"/>
              <a:buNone/>
            </a:pPr>
            <a:r>
              <a:t/>
            </a:r>
            <a:endParaRPr sz="1150">
              <a:highlight>
                <a:srgbClr val="FFFFFF"/>
              </a:highlight>
              <a:latin typeface="Arial"/>
              <a:ea typeface="Arial"/>
              <a:cs typeface="Arial"/>
              <a:sym typeface="Arial"/>
            </a:endParaRPr>
          </a:p>
          <a:p>
            <a:pPr indent="0" lvl="0" marL="0" marR="406400" rtl="0" algn="l">
              <a:lnSpc>
                <a:spcPct val="100000"/>
              </a:lnSpc>
              <a:spcBef>
                <a:spcPts val="0"/>
              </a:spcBef>
              <a:spcAft>
                <a:spcPts val="0"/>
              </a:spcAft>
              <a:buClr>
                <a:schemeClr val="dk1"/>
              </a:buClr>
              <a:buSzPts val="1100"/>
              <a:buFont typeface="Arial"/>
              <a:buNone/>
            </a:pPr>
            <a:r>
              <a:rPr b="1" lang="en-US" sz="1150">
                <a:highlight>
                  <a:srgbClr val="FFFFFF"/>
                </a:highlight>
                <a:latin typeface="Arial"/>
                <a:ea typeface="Arial"/>
                <a:cs typeface="Arial"/>
                <a:sym typeface="Arial"/>
              </a:rPr>
              <a:t>FranchiseCode</a:t>
            </a:r>
            <a:r>
              <a:rPr lang="en-US" sz="1150">
                <a:highlight>
                  <a:srgbClr val="FFFFFF"/>
                </a:highlight>
                <a:latin typeface="Arial"/>
                <a:ea typeface="Arial"/>
                <a:cs typeface="Arial"/>
                <a:sym typeface="Arial"/>
              </a:rPr>
              <a:t>: Sebagian besar bisnis yang menerima pinjaman adalah bisnis independen atau bukan bagian dari franchise. Ini bisa mencerminkan kenyataan bahwa bisnis independen mungkin lebih membutuhkan dukungan finansial dibandingkan dengan bisnis yang merupakan bagian dari sistem franchise</a:t>
            </a:r>
            <a:endParaRPr sz="1150">
              <a:highlight>
                <a:srgbClr val="FFFFFF"/>
              </a:highlight>
              <a:latin typeface="Arial"/>
              <a:ea typeface="Arial"/>
              <a:cs typeface="Arial"/>
              <a:sym typeface="Arial"/>
            </a:endParaRPr>
          </a:p>
          <a:p>
            <a:pPr indent="0" lvl="0" marL="0" marR="406400" rtl="0" algn="l">
              <a:lnSpc>
                <a:spcPct val="100000"/>
              </a:lnSpc>
              <a:spcBef>
                <a:spcPts val="0"/>
              </a:spcBef>
              <a:spcAft>
                <a:spcPts val="0"/>
              </a:spcAft>
              <a:buClr>
                <a:schemeClr val="dk1"/>
              </a:buClr>
              <a:buSzPts val="1100"/>
              <a:buFont typeface="Arial"/>
              <a:buNone/>
            </a:pPr>
            <a:r>
              <a:t/>
            </a:r>
            <a:endParaRPr sz="1150">
              <a:highlight>
                <a:srgbClr val="FFFFFF"/>
              </a:highlight>
              <a:latin typeface="Arial"/>
              <a:ea typeface="Arial"/>
              <a:cs typeface="Arial"/>
              <a:sym typeface="Arial"/>
            </a:endParaRPr>
          </a:p>
          <a:p>
            <a:pPr indent="0" lvl="0" marL="0" marR="406400" rtl="0" algn="l">
              <a:lnSpc>
                <a:spcPct val="100000"/>
              </a:lnSpc>
              <a:spcBef>
                <a:spcPts val="0"/>
              </a:spcBef>
              <a:spcAft>
                <a:spcPts val="0"/>
              </a:spcAft>
              <a:buClr>
                <a:schemeClr val="dk1"/>
              </a:buClr>
              <a:buSzPts val="1100"/>
              <a:buFont typeface="Arial"/>
              <a:buNone/>
            </a:pPr>
            <a:r>
              <a:rPr b="1" lang="en-US" sz="1150">
                <a:highlight>
                  <a:srgbClr val="FFFFFF"/>
                </a:highlight>
                <a:latin typeface="Arial"/>
                <a:ea typeface="Arial"/>
                <a:cs typeface="Arial"/>
                <a:sym typeface="Arial"/>
              </a:rPr>
              <a:t>UrbanRural</a:t>
            </a:r>
            <a:r>
              <a:rPr lang="en-US" sz="1150">
                <a:highlight>
                  <a:srgbClr val="FFFFFF"/>
                </a:highlight>
                <a:latin typeface="Arial"/>
                <a:ea typeface="Arial"/>
                <a:cs typeface="Arial"/>
                <a:sym typeface="Arial"/>
              </a:rPr>
              <a:t>: Data menunjukkan bahwa sebagian besar pinjaman diberikan kepada bisnis di daerah perkotaan. Ini mungkin disebabkan oleh beberapa faktor:</a:t>
            </a:r>
            <a:endParaRPr sz="1150">
              <a:highlight>
                <a:srgbClr val="FFFFFF"/>
              </a:highlight>
              <a:latin typeface="Arial"/>
              <a:ea typeface="Arial"/>
              <a:cs typeface="Arial"/>
              <a:sym typeface="Arial"/>
            </a:endParaRPr>
          </a:p>
          <a:p>
            <a:pPr indent="-301625" lvl="0" marL="457200" marR="812800" rtl="0" algn="l">
              <a:lnSpc>
                <a:spcPct val="100000"/>
              </a:lnSpc>
              <a:spcBef>
                <a:spcPts val="0"/>
              </a:spcBef>
              <a:spcAft>
                <a:spcPts val="0"/>
              </a:spcAft>
              <a:buSzPts val="1150"/>
              <a:buFont typeface="Arial"/>
              <a:buAutoNum type="alphaLcPeriod"/>
            </a:pPr>
            <a:r>
              <a:rPr lang="en-US" sz="1150">
                <a:highlight>
                  <a:srgbClr val="FFFFFF"/>
                </a:highlight>
                <a:latin typeface="Arial"/>
                <a:ea typeface="Arial"/>
                <a:cs typeface="Arial"/>
                <a:sym typeface="Arial"/>
              </a:rPr>
              <a:t>Konsentrasi bisnis yang lebih tinggi di daerah perkotaan.</a:t>
            </a:r>
            <a:endParaRPr sz="1150">
              <a:highlight>
                <a:srgbClr val="FFFFFF"/>
              </a:highlight>
              <a:latin typeface="Arial"/>
              <a:ea typeface="Arial"/>
              <a:cs typeface="Arial"/>
              <a:sym typeface="Arial"/>
            </a:endParaRPr>
          </a:p>
          <a:p>
            <a:pPr indent="-301625" lvl="0" marL="457200" marR="812800" rtl="0" algn="l">
              <a:lnSpc>
                <a:spcPct val="100000"/>
              </a:lnSpc>
              <a:spcBef>
                <a:spcPts val="0"/>
              </a:spcBef>
              <a:spcAft>
                <a:spcPts val="0"/>
              </a:spcAft>
              <a:buSzPts val="1150"/>
              <a:buFont typeface="Arial"/>
              <a:buAutoNum type="alphaLcPeriod"/>
            </a:pPr>
            <a:r>
              <a:rPr lang="en-US" sz="1150">
                <a:highlight>
                  <a:srgbClr val="FFFFFF"/>
                </a:highlight>
                <a:latin typeface="Arial"/>
                <a:ea typeface="Arial"/>
                <a:cs typeface="Arial"/>
                <a:sym typeface="Arial"/>
              </a:rPr>
              <a:t>Akses yang lebih mudah ke layanan perbankan dan keuangan di daerah perkotaan.</a:t>
            </a:r>
            <a:endParaRPr sz="1150">
              <a:highlight>
                <a:srgbClr val="FFFFFF"/>
              </a:highlight>
              <a:latin typeface="Arial"/>
              <a:ea typeface="Arial"/>
              <a:cs typeface="Arial"/>
              <a:sym typeface="Arial"/>
            </a:endParaRPr>
          </a:p>
          <a:p>
            <a:pPr indent="-301625" lvl="0" marL="457200" marR="812800" rtl="0" algn="l">
              <a:lnSpc>
                <a:spcPct val="100000"/>
              </a:lnSpc>
              <a:spcBef>
                <a:spcPts val="0"/>
              </a:spcBef>
              <a:spcAft>
                <a:spcPts val="0"/>
              </a:spcAft>
              <a:buSzPts val="1150"/>
              <a:buFont typeface="Arial"/>
              <a:buAutoNum type="alphaLcPeriod"/>
            </a:pPr>
            <a:r>
              <a:rPr lang="en-US" sz="1150">
                <a:highlight>
                  <a:srgbClr val="FFFFFF"/>
                </a:highlight>
                <a:latin typeface="Arial"/>
                <a:ea typeface="Arial"/>
                <a:cs typeface="Arial"/>
                <a:sym typeface="Arial"/>
              </a:rPr>
              <a:t>Potensi pasar yang lebih besar di daerah perkotaan.</a:t>
            </a:r>
            <a:endParaRPr sz="1150">
              <a:highlight>
                <a:srgbClr val="FFFFFF"/>
              </a:highlight>
              <a:latin typeface="Arial"/>
              <a:ea typeface="Arial"/>
              <a:cs typeface="Arial"/>
              <a:sym typeface="Arial"/>
            </a:endParaRPr>
          </a:p>
          <a:p>
            <a:pPr indent="0" lvl="0" marL="0" marR="406400" rtl="0" algn="l">
              <a:lnSpc>
                <a:spcPct val="100000"/>
              </a:lnSpc>
              <a:spcBef>
                <a:spcPts val="0"/>
              </a:spcBef>
              <a:spcAft>
                <a:spcPts val="0"/>
              </a:spcAft>
              <a:buSzPts val="1100"/>
              <a:buNone/>
            </a:pPr>
            <a:r>
              <a:rPr lang="en-US" sz="1150">
                <a:highlight>
                  <a:srgbClr val="FFFFFF"/>
                </a:highlight>
                <a:latin typeface="Arial"/>
                <a:ea typeface="Arial"/>
                <a:cs typeface="Arial"/>
                <a:sym typeface="Arial"/>
              </a:rPr>
              <a:t>Meskipun jumlahnya lebih sedikit, ada sejumlah signifikan pinjaman yang diberikan di daerah pedesaan. Ini menunjukkan bahwa ada kebutuhan akan dukungan finansial di daerah pedesaan, meskipun aksesnya mungkin lebih terbatas dibandingkan dengan daerah perkotaan.</a:t>
            </a:r>
            <a:endParaRPr sz="1150">
              <a:highlight>
                <a:srgbClr val="FFFFFF"/>
              </a:highlight>
              <a:latin typeface="Arial"/>
              <a:ea typeface="Arial"/>
              <a:cs typeface="Arial"/>
              <a:sym typeface="Arial"/>
            </a:endParaRPr>
          </a:p>
          <a:p>
            <a:pPr indent="0" lvl="0" marL="0" marR="406400" rtl="0" algn="l">
              <a:lnSpc>
                <a:spcPct val="100000"/>
              </a:lnSpc>
              <a:spcBef>
                <a:spcPts val="0"/>
              </a:spcBef>
              <a:spcAft>
                <a:spcPts val="0"/>
              </a:spcAft>
              <a:buSzPts val="1100"/>
              <a:buNone/>
            </a:pPr>
            <a:r>
              <a:t/>
            </a:r>
            <a:endParaRPr sz="1150">
              <a:highlight>
                <a:srgbClr val="FFFFFF"/>
              </a:highlight>
              <a:latin typeface="Arial"/>
              <a:ea typeface="Arial"/>
              <a:cs typeface="Arial"/>
              <a:sym typeface="Arial"/>
            </a:endParaRPr>
          </a:p>
          <a:p>
            <a:pPr indent="0" lvl="0" marL="0" marR="406400" rtl="0" algn="l">
              <a:lnSpc>
                <a:spcPct val="100000"/>
              </a:lnSpc>
              <a:spcBef>
                <a:spcPts val="0"/>
              </a:spcBef>
              <a:spcAft>
                <a:spcPts val="0"/>
              </a:spcAft>
              <a:buClr>
                <a:schemeClr val="dk1"/>
              </a:buClr>
              <a:buSzPts val="1100"/>
              <a:buFont typeface="Arial"/>
              <a:buNone/>
            </a:pPr>
            <a:r>
              <a:rPr b="1" lang="en-US" sz="1150">
                <a:highlight>
                  <a:srgbClr val="FFFFFF"/>
                </a:highlight>
                <a:latin typeface="Arial"/>
                <a:ea typeface="Arial"/>
                <a:cs typeface="Arial"/>
                <a:sym typeface="Arial"/>
              </a:rPr>
              <a:t>RevLineCr</a:t>
            </a:r>
            <a:r>
              <a:rPr lang="en-US" sz="1150">
                <a:highlight>
                  <a:srgbClr val="FFFFFF"/>
                </a:highlight>
                <a:latin typeface="Arial"/>
                <a:ea typeface="Arial"/>
                <a:cs typeface="Arial"/>
                <a:sym typeface="Arial"/>
              </a:rPr>
              <a:t>: Data menunjukkan bahwa sebagian besar pinjaman diberikan tanpa revolving line of credit. Ini mungkin disebabkan oleh beberapa faktor: Bisnis mungkin lebih memilih pinjaman konvensional dengan struktur pembayaran tetap daripada revolving line of credit yang lebih fleksibel namun mungkin lebih kompleks. Kebijakan pemberian pinjaman dari lembaga keuangan yang mungkin lebih ketat untuk revolving line of credit.</a:t>
            </a:r>
            <a:endParaRPr sz="1150">
              <a:highlight>
                <a:srgbClr val="FFFFFF"/>
              </a:highlight>
              <a:latin typeface="Arial"/>
              <a:ea typeface="Arial"/>
              <a:cs typeface="Arial"/>
              <a:sym typeface="Arial"/>
            </a:endParaRPr>
          </a:p>
          <a:p>
            <a:pPr indent="0" lvl="0" marL="0" rtl="0" algn="l">
              <a:lnSpc>
                <a:spcPct val="100000"/>
              </a:lnSpc>
              <a:spcBef>
                <a:spcPts val="0"/>
              </a:spcBef>
              <a:spcAft>
                <a:spcPts val="0"/>
              </a:spcAft>
              <a:buSzPts val="1018"/>
              <a:buNone/>
            </a:pPr>
            <a:r>
              <a:t/>
            </a:r>
            <a:endParaRPr sz="1679">
              <a:latin typeface="Dosis"/>
              <a:ea typeface="Dosis"/>
              <a:cs typeface="Dosis"/>
              <a:sym typeface="Dosis"/>
            </a:endParaRPr>
          </a:p>
        </p:txBody>
      </p:sp>
      <p:sp>
        <p:nvSpPr>
          <p:cNvPr id="367" name="Google Shape;367;g2dc3dfdd22d_0_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368" name="Google Shape;368;g2dc3dfdd22d_0_6"/>
          <p:cNvSpPr txBox="1"/>
          <p:nvPr/>
        </p:nvSpPr>
        <p:spPr>
          <a:xfrm>
            <a:off x="982927" y="696650"/>
            <a:ext cx="107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NewExist, FranchiseCode, UrbanRural, RevLineCr</a:t>
            </a:r>
            <a:endParaRPr b="1" i="0" sz="3200" u="none" cap="none" strike="noStrike">
              <a:solidFill>
                <a:srgbClr val="0198A3"/>
              </a:solidFill>
              <a:latin typeface="Montserrat"/>
              <a:ea typeface="Montserrat"/>
              <a:cs typeface="Montserrat"/>
              <a:sym typeface="Montserrat"/>
            </a:endParaRPr>
          </a:p>
        </p:txBody>
      </p:sp>
      <p:sp>
        <p:nvSpPr>
          <p:cNvPr id="369" name="Google Shape;369;g2dc3dfdd22d_0_6"/>
          <p:cNvSpPr txBox="1"/>
          <p:nvPr/>
        </p:nvSpPr>
        <p:spPr>
          <a:xfrm>
            <a:off x="898252" y="403550"/>
            <a:ext cx="553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1800"/>
              <a:buFont typeface="Arial"/>
              <a:buNone/>
            </a:pPr>
            <a:r>
              <a:rPr b="1" lang="en-US" sz="1800" u="sng">
                <a:solidFill>
                  <a:srgbClr val="0198A3"/>
                </a:solidFill>
                <a:latin typeface="Montserrat"/>
                <a:ea typeface="Montserrat"/>
                <a:cs typeface="Montserrat"/>
                <a:sym typeface="Montserrat"/>
              </a:rPr>
              <a:t>Univariate Analysis - Categorical</a:t>
            </a:r>
            <a:endParaRPr b="1" i="0" sz="1800" u="sng" cap="none" strike="noStrike">
              <a:solidFill>
                <a:srgbClr val="0198A3"/>
              </a:solidFill>
              <a:latin typeface="Montserrat"/>
              <a:ea typeface="Montserrat"/>
              <a:cs typeface="Montserrat"/>
              <a:sym typeface="Montserrat"/>
            </a:endParaRPr>
          </a:p>
        </p:txBody>
      </p:sp>
      <p:pic>
        <p:nvPicPr>
          <p:cNvPr id="370" name="Google Shape;370;g2dc3dfdd22d_0_6"/>
          <p:cNvPicPr preferRelativeResize="0"/>
          <p:nvPr/>
        </p:nvPicPr>
        <p:blipFill>
          <a:blip r:embed="rId3">
            <a:alphaModFix/>
          </a:blip>
          <a:stretch>
            <a:fillRect/>
          </a:stretch>
        </p:blipFill>
        <p:spPr>
          <a:xfrm>
            <a:off x="643425" y="1310375"/>
            <a:ext cx="5519815" cy="2160475"/>
          </a:xfrm>
          <a:prstGeom prst="rect">
            <a:avLst/>
          </a:prstGeom>
          <a:noFill/>
          <a:ln>
            <a:noFill/>
          </a:ln>
        </p:spPr>
      </p:pic>
      <p:pic>
        <p:nvPicPr>
          <p:cNvPr id="371" name="Google Shape;371;g2dc3dfdd22d_0_6"/>
          <p:cNvPicPr preferRelativeResize="0"/>
          <p:nvPr/>
        </p:nvPicPr>
        <p:blipFill>
          <a:blip r:embed="rId4">
            <a:alphaModFix/>
          </a:blip>
          <a:stretch>
            <a:fillRect/>
          </a:stretch>
        </p:blipFill>
        <p:spPr>
          <a:xfrm>
            <a:off x="6163243" y="1310375"/>
            <a:ext cx="5773807" cy="21604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e01ac33354_6_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378" name="Google Shape;378;g2e01ac33354_6_3"/>
          <p:cNvSpPr txBox="1"/>
          <p:nvPr/>
        </p:nvSpPr>
        <p:spPr>
          <a:xfrm>
            <a:off x="982927" y="696650"/>
            <a:ext cx="107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RealEstate, BankIsIn, CompanyType, Prod </a:t>
            </a:r>
            <a:endParaRPr b="1" i="0" sz="3200" u="none" cap="none" strike="noStrike">
              <a:solidFill>
                <a:srgbClr val="0198A3"/>
              </a:solidFill>
              <a:latin typeface="Montserrat"/>
              <a:ea typeface="Montserrat"/>
              <a:cs typeface="Montserrat"/>
              <a:sym typeface="Montserrat"/>
            </a:endParaRPr>
          </a:p>
        </p:txBody>
      </p:sp>
      <p:sp>
        <p:nvSpPr>
          <p:cNvPr id="379" name="Google Shape;379;g2e01ac33354_6_3"/>
          <p:cNvSpPr txBox="1"/>
          <p:nvPr/>
        </p:nvSpPr>
        <p:spPr>
          <a:xfrm>
            <a:off x="898252" y="403550"/>
            <a:ext cx="553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1800"/>
              <a:buFont typeface="Arial"/>
              <a:buNone/>
            </a:pPr>
            <a:r>
              <a:rPr b="1" lang="en-US" sz="1800" u="sng">
                <a:solidFill>
                  <a:srgbClr val="0198A3"/>
                </a:solidFill>
                <a:latin typeface="Montserrat"/>
                <a:ea typeface="Montserrat"/>
                <a:cs typeface="Montserrat"/>
                <a:sym typeface="Montserrat"/>
              </a:rPr>
              <a:t>Univariate Analysis - Categorical</a:t>
            </a:r>
            <a:endParaRPr b="1" i="0" sz="1800" u="sng" cap="none" strike="noStrike">
              <a:solidFill>
                <a:srgbClr val="0198A3"/>
              </a:solidFill>
              <a:latin typeface="Montserrat"/>
              <a:ea typeface="Montserrat"/>
              <a:cs typeface="Montserrat"/>
              <a:sym typeface="Montserrat"/>
            </a:endParaRPr>
          </a:p>
        </p:txBody>
      </p:sp>
      <p:pic>
        <p:nvPicPr>
          <p:cNvPr id="380" name="Google Shape;380;g2e01ac33354_6_3"/>
          <p:cNvPicPr preferRelativeResize="0"/>
          <p:nvPr/>
        </p:nvPicPr>
        <p:blipFill>
          <a:blip r:embed="rId3">
            <a:alphaModFix/>
          </a:blip>
          <a:stretch>
            <a:fillRect/>
          </a:stretch>
        </p:blipFill>
        <p:spPr>
          <a:xfrm>
            <a:off x="3191903" y="1369600"/>
            <a:ext cx="2986712" cy="2287676"/>
          </a:xfrm>
          <a:prstGeom prst="rect">
            <a:avLst/>
          </a:prstGeom>
          <a:noFill/>
          <a:ln>
            <a:noFill/>
          </a:ln>
        </p:spPr>
      </p:pic>
      <p:pic>
        <p:nvPicPr>
          <p:cNvPr id="381" name="Google Shape;381;g2e01ac33354_6_3"/>
          <p:cNvPicPr preferRelativeResize="0"/>
          <p:nvPr/>
        </p:nvPicPr>
        <p:blipFill>
          <a:blip r:embed="rId4">
            <a:alphaModFix/>
          </a:blip>
          <a:stretch>
            <a:fillRect/>
          </a:stretch>
        </p:blipFill>
        <p:spPr>
          <a:xfrm>
            <a:off x="158250" y="1369600"/>
            <a:ext cx="3033654" cy="2287677"/>
          </a:xfrm>
          <a:prstGeom prst="rect">
            <a:avLst/>
          </a:prstGeom>
          <a:noFill/>
          <a:ln>
            <a:noFill/>
          </a:ln>
        </p:spPr>
      </p:pic>
      <p:pic>
        <p:nvPicPr>
          <p:cNvPr id="382" name="Google Shape;382;g2e01ac33354_6_3"/>
          <p:cNvPicPr preferRelativeResize="0"/>
          <p:nvPr/>
        </p:nvPicPr>
        <p:blipFill>
          <a:blip r:embed="rId5">
            <a:alphaModFix/>
          </a:blip>
          <a:stretch>
            <a:fillRect/>
          </a:stretch>
        </p:blipFill>
        <p:spPr>
          <a:xfrm>
            <a:off x="6178622" y="1369600"/>
            <a:ext cx="5855128" cy="2287677"/>
          </a:xfrm>
          <a:prstGeom prst="rect">
            <a:avLst/>
          </a:prstGeom>
          <a:noFill/>
          <a:ln>
            <a:noFill/>
          </a:ln>
        </p:spPr>
      </p:pic>
      <p:sp>
        <p:nvSpPr>
          <p:cNvPr id="383" name="Google Shape;383;g2e01ac33354_6_3"/>
          <p:cNvSpPr txBox="1"/>
          <p:nvPr>
            <p:ph idx="1" type="body"/>
          </p:nvPr>
        </p:nvSpPr>
        <p:spPr>
          <a:xfrm>
            <a:off x="619925" y="3745225"/>
            <a:ext cx="11293500" cy="2686200"/>
          </a:xfrm>
          <a:prstGeom prst="rect">
            <a:avLst/>
          </a:prstGeom>
          <a:noFill/>
          <a:ln>
            <a:noFill/>
          </a:ln>
        </p:spPr>
        <p:txBody>
          <a:bodyPr anchorCtr="0" anchor="t" bIns="121900" lIns="121900" spcFirstLastPara="1" rIns="121900" wrap="square" tIns="121900">
            <a:noAutofit/>
          </a:bodyPr>
          <a:lstStyle/>
          <a:p>
            <a:pPr indent="0" lvl="0" marL="0" marR="406400" rtl="0" algn="l">
              <a:lnSpc>
                <a:spcPct val="100000"/>
              </a:lnSpc>
              <a:spcBef>
                <a:spcPts val="1100"/>
              </a:spcBef>
              <a:spcAft>
                <a:spcPts val="0"/>
              </a:spcAft>
              <a:buSzPts val="1100"/>
              <a:buNone/>
            </a:pPr>
            <a:r>
              <a:rPr b="1" lang="en-US" sz="1250">
                <a:highlight>
                  <a:srgbClr val="FFFFFF"/>
                </a:highlight>
                <a:latin typeface="Arial"/>
                <a:ea typeface="Arial"/>
                <a:cs typeface="Arial"/>
                <a:sym typeface="Arial"/>
              </a:rPr>
              <a:t>RealEstate</a:t>
            </a:r>
            <a:r>
              <a:rPr lang="en-US" sz="1250">
                <a:highlight>
                  <a:srgbClr val="FFFFFF"/>
                </a:highlight>
                <a:latin typeface="Arial"/>
                <a:ea typeface="Arial"/>
                <a:cs typeface="Arial"/>
                <a:sym typeface="Arial"/>
              </a:rPr>
              <a:t>: Setelah kolom Term dilakukan handle outlier dengan metode IQR, nilai Term pada dataset ada di bawah 240. </a:t>
            </a:r>
            <a:endParaRPr sz="1250">
              <a:highlight>
                <a:srgbClr val="FFFFFF"/>
              </a:highlight>
              <a:latin typeface="Arial"/>
              <a:ea typeface="Arial"/>
              <a:cs typeface="Arial"/>
              <a:sym typeface="Arial"/>
            </a:endParaRPr>
          </a:p>
          <a:p>
            <a:pPr indent="0" lvl="0" marL="0" marR="406400" rtl="0" algn="l">
              <a:lnSpc>
                <a:spcPct val="100000"/>
              </a:lnSpc>
              <a:spcBef>
                <a:spcPts val="1100"/>
              </a:spcBef>
              <a:spcAft>
                <a:spcPts val="0"/>
              </a:spcAft>
              <a:buSzPts val="1100"/>
              <a:buNone/>
            </a:pPr>
            <a:r>
              <a:rPr b="1" lang="en-US" sz="1250">
                <a:highlight>
                  <a:srgbClr val="FFFFFF"/>
                </a:highlight>
                <a:latin typeface="Arial"/>
                <a:ea typeface="Arial"/>
                <a:cs typeface="Arial"/>
                <a:sym typeface="Arial"/>
              </a:rPr>
              <a:t>BankIsIn: </a:t>
            </a:r>
            <a:r>
              <a:rPr lang="en-US" sz="1250">
                <a:highlight>
                  <a:srgbClr val="FFFFFF"/>
                </a:highlight>
                <a:latin typeface="Arial"/>
                <a:ea typeface="Arial"/>
                <a:cs typeface="Arial"/>
                <a:sym typeface="Arial"/>
              </a:rPr>
              <a:t>Jumlah pinjaman, dimana bisnisnya berada pada state yang sama dengan Bank pemberi pinjamnannya terlihat tidak berbeda signifikan.</a:t>
            </a:r>
            <a:endParaRPr sz="1250">
              <a:highlight>
                <a:srgbClr val="FFFFFF"/>
              </a:highlight>
              <a:latin typeface="Arial"/>
              <a:ea typeface="Arial"/>
              <a:cs typeface="Arial"/>
              <a:sym typeface="Arial"/>
            </a:endParaRPr>
          </a:p>
          <a:p>
            <a:pPr indent="0" lvl="0" marL="0" rtl="0" algn="l">
              <a:lnSpc>
                <a:spcPct val="100000"/>
              </a:lnSpc>
              <a:spcBef>
                <a:spcPts val="1100"/>
              </a:spcBef>
              <a:spcAft>
                <a:spcPts val="0"/>
              </a:spcAft>
              <a:buSzPts val="1100"/>
              <a:buNone/>
            </a:pPr>
            <a:r>
              <a:rPr b="1" lang="en-US" sz="1250">
                <a:highlight>
                  <a:srgbClr val="FFFFFF"/>
                </a:highlight>
                <a:latin typeface="Arial"/>
                <a:ea typeface="Arial"/>
                <a:cs typeface="Arial"/>
                <a:sym typeface="Arial"/>
              </a:rPr>
              <a:t>CompanyType: </a:t>
            </a:r>
            <a:r>
              <a:rPr lang="en-US" sz="1250">
                <a:highlight>
                  <a:srgbClr val="FFFFFF"/>
                </a:highlight>
                <a:latin typeface="Arial"/>
                <a:ea typeface="Arial"/>
                <a:cs typeface="Arial"/>
                <a:sym typeface="Arial"/>
              </a:rPr>
              <a:t>Jumlah bisnis yang sudah ada dan berada di perkotaan paling tinggi, diikuti oleh bisnis baru dan ada di perkotaan. Sisanya adalah bisnis yang ada di pedesaan, baik yang sudah ada maupun baru.</a:t>
            </a:r>
            <a:endParaRPr sz="1250">
              <a:highlight>
                <a:srgbClr val="FFFFFF"/>
              </a:highlight>
              <a:latin typeface="Arial"/>
              <a:ea typeface="Arial"/>
              <a:cs typeface="Arial"/>
              <a:sym typeface="Arial"/>
            </a:endParaRPr>
          </a:p>
          <a:p>
            <a:pPr indent="0" lvl="0" marL="0" rtl="0" algn="l">
              <a:lnSpc>
                <a:spcPct val="100000"/>
              </a:lnSpc>
              <a:spcBef>
                <a:spcPts val="1100"/>
              </a:spcBef>
              <a:spcAft>
                <a:spcPts val="0"/>
              </a:spcAft>
              <a:buSzPts val="1100"/>
              <a:buNone/>
            </a:pPr>
            <a:r>
              <a:rPr b="1" lang="en-US" sz="1250">
                <a:highlight>
                  <a:srgbClr val="FFFFFF"/>
                </a:highlight>
                <a:latin typeface="Arial"/>
                <a:ea typeface="Arial"/>
                <a:cs typeface="Arial"/>
                <a:sym typeface="Arial"/>
              </a:rPr>
              <a:t>Prod: </a:t>
            </a:r>
            <a:r>
              <a:rPr lang="en-US" sz="1250">
                <a:highlight>
                  <a:srgbClr val="FFFFFF"/>
                </a:highlight>
                <a:latin typeface="Arial"/>
                <a:ea typeface="Arial"/>
                <a:cs typeface="Arial"/>
                <a:sym typeface="Arial"/>
              </a:rPr>
              <a:t>Sebagian besar data menunjukkan bahwa jumlah pekerjaan yang diciptakan (CreateJob) lebih besar daripada pekerjaan yang dipertahankan (RetainedJob). Ini bisa mengindikasikan bahwa banyak bisnis yang menerima pinjaman berhasil menciptakan lebih banyak lapangan pekerjaan baru daripada mempertahankan pekerjaan yang ada.</a:t>
            </a:r>
            <a:r>
              <a:rPr lang="en-US" sz="1250">
                <a:highlight>
                  <a:srgbClr val="FFFFFF"/>
                </a:highlight>
                <a:latin typeface="Arial"/>
                <a:ea typeface="Arial"/>
                <a:cs typeface="Arial"/>
                <a:sym typeface="Arial"/>
              </a:rPr>
              <a:t>.</a:t>
            </a:r>
            <a:endParaRPr sz="1250">
              <a:highlight>
                <a:srgbClr val="FFFFFF"/>
              </a:highlight>
              <a:latin typeface="Arial"/>
              <a:ea typeface="Arial"/>
              <a:cs typeface="Arial"/>
              <a:sym typeface="Arial"/>
            </a:endParaRPr>
          </a:p>
          <a:p>
            <a:pPr indent="0" lvl="0" marL="0" rtl="0" algn="l">
              <a:lnSpc>
                <a:spcPct val="100000"/>
              </a:lnSpc>
              <a:spcBef>
                <a:spcPts val="1100"/>
              </a:spcBef>
              <a:spcAft>
                <a:spcPts val="1100"/>
              </a:spcAft>
              <a:buSzPts val="1018"/>
              <a:buNone/>
            </a:pPr>
            <a:r>
              <a:t/>
            </a:r>
            <a:endParaRPr sz="1779">
              <a:latin typeface="Dosis"/>
              <a:ea typeface="Dosis"/>
              <a:cs typeface="Dosis"/>
              <a:sym typeface="Dosi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e01ac33354_6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390" name="Google Shape;390;g2e01ac33354_6_25"/>
          <p:cNvSpPr txBox="1"/>
          <p:nvPr/>
        </p:nvSpPr>
        <p:spPr>
          <a:xfrm>
            <a:off x="982927" y="696650"/>
            <a:ext cx="107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Industri</a:t>
            </a:r>
            <a:r>
              <a:rPr b="1" lang="en-US" sz="3200">
                <a:solidFill>
                  <a:srgbClr val="0198A3"/>
                </a:solidFill>
                <a:latin typeface="Montserrat"/>
                <a:ea typeface="Montserrat"/>
                <a:cs typeface="Montserrat"/>
                <a:sym typeface="Montserrat"/>
              </a:rPr>
              <a:t>, Bank</a:t>
            </a:r>
            <a:endParaRPr b="1" i="0" sz="3200" u="none" cap="none" strike="noStrike">
              <a:solidFill>
                <a:srgbClr val="0198A3"/>
              </a:solidFill>
              <a:latin typeface="Montserrat"/>
              <a:ea typeface="Montserrat"/>
              <a:cs typeface="Montserrat"/>
              <a:sym typeface="Montserrat"/>
            </a:endParaRPr>
          </a:p>
        </p:txBody>
      </p:sp>
      <p:sp>
        <p:nvSpPr>
          <p:cNvPr id="391" name="Google Shape;391;g2e01ac33354_6_25"/>
          <p:cNvSpPr txBox="1"/>
          <p:nvPr/>
        </p:nvSpPr>
        <p:spPr>
          <a:xfrm>
            <a:off x="898252" y="403550"/>
            <a:ext cx="553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1800"/>
              <a:buFont typeface="Arial"/>
              <a:buNone/>
            </a:pPr>
            <a:r>
              <a:rPr b="1" lang="en-US" sz="1800" u="sng">
                <a:solidFill>
                  <a:srgbClr val="0198A3"/>
                </a:solidFill>
                <a:latin typeface="Montserrat"/>
                <a:ea typeface="Montserrat"/>
                <a:cs typeface="Montserrat"/>
                <a:sym typeface="Montserrat"/>
              </a:rPr>
              <a:t>Univariate Analysis - Categorical</a:t>
            </a:r>
            <a:endParaRPr b="1" i="0" sz="1800" u="sng" cap="none" strike="noStrike">
              <a:solidFill>
                <a:srgbClr val="0198A3"/>
              </a:solidFill>
              <a:latin typeface="Montserrat"/>
              <a:ea typeface="Montserrat"/>
              <a:cs typeface="Montserrat"/>
              <a:sym typeface="Montserrat"/>
            </a:endParaRPr>
          </a:p>
        </p:txBody>
      </p:sp>
      <p:sp>
        <p:nvSpPr>
          <p:cNvPr id="392" name="Google Shape;392;g2e01ac33354_6_25"/>
          <p:cNvSpPr txBox="1"/>
          <p:nvPr>
            <p:ph idx="1" type="body"/>
          </p:nvPr>
        </p:nvSpPr>
        <p:spPr>
          <a:xfrm>
            <a:off x="689075" y="3823625"/>
            <a:ext cx="11293500" cy="2686200"/>
          </a:xfrm>
          <a:prstGeom prst="rect">
            <a:avLst/>
          </a:prstGeom>
          <a:noFill/>
          <a:ln>
            <a:noFill/>
          </a:ln>
        </p:spPr>
        <p:txBody>
          <a:bodyPr anchorCtr="0" anchor="t" bIns="121900" lIns="121900" spcFirstLastPara="1" rIns="121900" wrap="square" tIns="121900">
            <a:noAutofit/>
          </a:bodyPr>
          <a:lstStyle/>
          <a:p>
            <a:pPr indent="0" lvl="0" marL="0" marR="406400" rtl="0" algn="l">
              <a:spcBef>
                <a:spcPts val="0"/>
              </a:spcBef>
              <a:spcAft>
                <a:spcPts val="0"/>
              </a:spcAft>
              <a:buSzPts val="1100"/>
              <a:buNone/>
            </a:pPr>
            <a:r>
              <a:rPr b="1" lang="en-US" sz="1250">
                <a:highlight>
                  <a:srgbClr val="FFFFFF"/>
                </a:highlight>
                <a:latin typeface="Arial"/>
                <a:ea typeface="Arial"/>
                <a:cs typeface="Arial"/>
                <a:sym typeface="Arial"/>
              </a:rPr>
              <a:t>Industri</a:t>
            </a:r>
            <a:r>
              <a:rPr lang="en-US" sz="1250">
                <a:highlight>
                  <a:srgbClr val="FFFFFF"/>
                </a:highlight>
                <a:latin typeface="Arial"/>
                <a:ea typeface="Arial"/>
                <a:cs typeface="Arial"/>
                <a:sym typeface="Arial"/>
              </a:rPr>
              <a:t>: Frekuensi distribusi industri tertinggi di bidang Other Services karena banyak yang nilai awalnya 0 dimasukkan ke kategori ini. Nilai awal 0 menandakan perusahaan tidak diberikan label NAICS, yaitu tipikal pinjaman sebelum NAICS berdiri tahun 1997. Setelah itu, 3 sektor teratas adalah Retail, Manufacturing dan Accomodation &amp; Food Services, mencerminkan pentingnya ketiga industri ini dalam perekonomian. Selanjutnya, sektor construction, healthcare dan social assistance juga menunjukan aktivitas yang signifikan dalam memperoleh pinjaman. Sektor lainnya: Wholesale Trade, Administrative Support, Transportation &amp; Warehousing, dan sektor lainnya menunjukkan aktivitas yang lebih rendah tetapi tetap signifikan.</a:t>
            </a:r>
            <a:endParaRPr sz="1250">
              <a:highlight>
                <a:srgbClr val="FFFFFF"/>
              </a:highlight>
              <a:latin typeface="Arial"/>
              <a:ea typeface="Arial"/>
              <a:cs typeface="Arial"/>
              <a:sym typeface="Arial"/>
            </a:endParaRPr>
          </a:p>
          <a:p>
            <a:pPr indent="0" lvl="0" marL="0" marR="406400" rtl="0" algn="l">
              <a:spcBef>
                <a:spcPts val="0"/>
              </a:spcBef>
              <a:spcAft>
                <a:spcPts val="0"/>
              </a:spcAft>
              <a:buSzPts val="1100"/>
              <a:buNone/>
            </a:pPr>
            <a:r>
              <a:t/>
            </a:r>
            <a:endParaRPr sz="1250">
              <a:highlight>
                <a:srgbClr val="FFFFFF"/>
              </a:highlight>
              <a:latin typeface="Arial"/>
              <a:ea typeface="Arial"/>
              <a:cs typeface="Arial"/>
              <a:sym typeface="Arial"/>
            </a:endParaRPr>
          </a:p>
          <a:p>
            <a:pPr indent="0" lvl="0" marL="0" marR="406400" rtl="0" algn="l">
              <a:spcBef>
                <a:spcPts val="0"/>
              </a:spcBef>
              <a:spcAft>
                <a:spcPts val="0"/>
              </a:spcAft>
              <a:buSzPts val="1100"/>
              <a:buNone/>
            </a:pPr>
            <a:r>
              <a:rPr b="1" lang="en-US" sz="1250">
                <a:highlight>
                  <a:srgbClr val="FFFFFF"/>
                </a:highlight>
                <a:latin typeface="Arial"/>
                <a:ea typeface="Arial"/>
                <a:cs typeface="Arial"/>
                <a:sym typeface="Arial"/>
              </a:rPr>
              <a:t>Bank</a:t>
            </a:r>
            <a:r>
              <a:rPr lang="en-US" sz="1250">
                <a:highlight>
                  <a:srgbClr val="FFFFFF"/>
                </a:highlight>
                <a:latin typeface="Arial"/>
                <a:ea typeface="Arial"/>
                <a:cs typeface="Arial"/>
                <a:sym typeface="Arial"/>
              </a:rPr>
              <a:t>: Kategori di kolom ini yang paling banyak kuantitasnya adalah Others. Ini karena bank yang hanya muncul &lt; 1500 dimasukkan ke dalam kategori ini dan bank dengan karakteristik seperti ini ternyata banyak. Bank yang paling dipakai untuk meminjam ke SBA adalah Bank of America, Wells Fargo, JP Morgan, US Bank National of Association, dan Citizens Bank National Association.</a:t>
            </a:r>
            <a:endParaRPr sz="1250">
              <a:highlight>
                <a:srgbClr val="FFFFFF"/>
              </a:highlight>
              <a:latin typeface="Arial"/>
              <a:ea typeface="Arial"/>
              <a:cs typeface="Arial"/>
              <a:sym typeface="Arial"/>
            </a:endParaRPr>
          </a:p>
          <a:p>
            <a:pPr indent="0" lvl="0" marL="0" marR="406400" rtl="0" algn="l">
              <a:spcBef>
                <a:spcPts val="0"/>
              </a:spcBef>
              <a:spcAft>
                <a:spcPts val="0"/>
              </a:spcAft>
              <a:buSzPts val="1100"/>
              <a:buNone/>
            </a:pPr>
            <a:r>
              <a:t/>
            </a:r>
            <a:endParaRPr sz="1250">
              <a:highlight>
                <a:srgbClr val="FFFFFF"/>
              </a:highlight>
              <a:latin typeface="Arial"/>
              <a:ea typeface="Arial"/>
              <a:cs typeface="Arial"/>
              <a:sym typeface="Arial"/>
            </a:endParaRPr>
          </a:p>
          <a:p>
            <a:pPr indent="0" lvl="0" marL="0" marR="406400" rtl="0" algn="l">
              <a:spcBef>
                <a:spcPts val="0"/>
              </a:spcBef>
              <a:spcAft>
                <a:spcPts val="0"/>
              </a:spcAft>
              <a:buClr>
                <a:schemeClr val="dk1"/>
              </a:buClr>
              <a:buSzPts val="1100"/>
              <a:buFont typeface="Arial"/>
              <a:buNone/>
            </a:pPr>
            <a:r>
              <a:t/>
            </a:r>
            <a:endParaRPr sz="1250">
              <a:highlight>
                <a:srgbClr val="FFFFFF"/>
              </a:highlight>
              <a:latin typeface="Arial"/>
              <a:ea typeface="Arial"/>
              <a:cs typeface="Arial"/>
              <a:sym typeface="Arial"/>
            </a:endParaRPr>
          </a:p>
        </p:txBody>
      </p:sp>
      <p:pic>
        <p:nvPicPr>
          <p:cNvPr id="393" name="Google Shape;393;g2e01ac33354_6_25"/>
          <p:cNvPicPr preferRelativeResize="0"/>
          <p:nvPr/>
        </p:nvPicPr>
        <p:blipFill>
          <a:blip r:embed="rId3">
            <a:alphaModFix/>
          </a:blip>
          <a:stretch>
            <a:fillRect/>
          </a:stretch>
        </p:blipFill>
        <p:spPr>
          <a:xfrm>
            <a:off x="186725" y="1390863"/>
            <a:ext cx="3033531" cy="2323550"/>
          </a:xfrm>
          <a:prstGeom prst="rect">
            <a:avLst/>
          </a:prstGeom>
          <a:noFill/>
          <a:ln>
            <a:noFill/>
          </a:ln>
        </p:spPr>
      </p:pic>
      <p:pic>
        <p:nvPicPr>
          <p:cNvPr id="394" name="Google Shape;394;g2e01ac33354_6_25"/>
          <p:cNvPicPr preferRelativeResize="0"/>
          <p:nvPr/>
        </p:nvPicPr>
        <p:blipFill>
          <a:blip r:embed="rId4">
            <a:alphaModFix/>
          </a:blip>
          <a:stretch>
            <a:fillRect/>
          </a:stretch>
        </p:blipFill>
        <p:spPr>
          <a:xfrm>
            <a:off x="3220255" y="1390863"/>
            <a:ext cx="8784996" cy="2323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2e01ac33354_6_4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401" name="Google Shape;401;g2e01ac33354_6_42"/>
          <p:cNvSpPr txBox="1"/>
          <p:nvPr/>
        </p:nvSpPr>
        <p:spPr>
          <a:xfrm>
            <a:off x="982927" y="696650"/>
            <a:ext cx="107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State</a:t>
            </a:r>
            <a:r>
              <a:rPr b="1" lang="en-US" sz="3200">
                <a:solidFill>
                  <a:srgbClr val="0198A3"/>
                </a:solidFill>
                <a:latin typeface="Montserrat"/>
                <a:ea typeface="Montserrat"/>
                <a:cs typeface="Montserrat"/>
                <a:sym typeface="Montserrat"/>
              </a:rPr>
              <a:t>, BankState, MIS_Status</a:t>
            </a:r>
            <a:endParaRPr b="1" i="0" sz="3200" u="none" cap="none" strike="noStrike">
              <a:solidFill>
                <a:srgbClr val="0198A3"/>
              </a:solidFill>
              <a:latin typeface="Montserrat"/>
              <a:ea typeface="Montserrat"/>
              <a:cs typeface="Montserrat"/>
              <a:sym typeface="Montserrat"/>
            </a:endParaRPr>
          </a:p>
        </p:txBody>
      </p:sp>
      <p:sp>
        <p:nvSpPr>
          <p:cNvPr id="402" name="Google Shape;402;g2e01ac33354_6_42"/>
          <p:cNvSpPr txBox="1"/>
          <p:nvPr/>
        </p:nvSpPr>
        <p:spPr>
          <a:xfrm>
            <a:off x="898252" y="403550"/>
            <a:ext cx="553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1800"/>
              <a:buFont typeface="Arial"/>
              <a:buNone/>
            </a:pPr>
            <a:r>
              <a:rPr b="1" lang="en-US" sz="1800" u="sng">
                <a:solidFill>
                  <a:srgbClr val="0198A3"/>
                </a:solidFill>
                <a:latin typeface="Montserrat"/>
                <a:ea typeface="Montserrat"/>
                <a:cs typeface="Montserrat"/>
                <a:sym typeface="Montserrat"/>
              </a:rPr>
              <a:t>Univariate Analysis - Categorical</a:t>
            </a:r>
            <a:endParaRPr b="1" i="0" sz="1800" u="sng" cap="none" strike="noStrike">
              <a:solidFill>
                <a:srgbClr val="0198A3"/>
              </a:solidFill>
              <a:latin typeface="Montserrat"/>
              <a:ea typeface="Montserrat"/>
              <a:cs typeface="Montserrat"/>
              <a:sym typeface="Montserrat"/>
            </a:endParaRPr>
          </a:p>
        </p:txBody>
      </p:sp>
      <p:sp>
        <p:nvSpPr>
          <p:cNvPr id="403" name="Google Shape;403;g2e01ac33354_6_42"/>
          <p:cNvSpPr txBox="1"/>
          <p:nvPr>
            <p:ph idx="1" type="body"/>
          </p:nvPr>
        </p:nvSpPr>
        <p:spPr>
          <a:xfrm>
            <a:off x="689075" y="5021675"/>
            <a:ext cx="11293500" cy="1335900"/>
          </a:xfrm>
          <a:prstGeom prst="rect">
            <a:avLst/>
          </a:prstGeom>
          <a:noFill/>
          <a:ln>
            <a:noFill/>
          </a:ln>
        </p:spPr>
        <p:txBody>
          <a:bodyPr anchorCtr="0" anchor="t" bIns="121900" lIns="121900" spcFirstLastPara="1" rIns="121900" wrap="square" tIns="121900">
            <a:noAutofit/>
          </a:bodyPr>
          <a:lstStyle/>
          <a:p>
            <a:pPr indent="0" lvl="0" marL="0" marR="406400" rtl="0" algn="l">
              <a:spcBef>
                <a:spcPts val="0"/>
              </a:spcBef>
              <a:spcAft>
                <a:spcPts val="0"/>
              </a:spcAft>
              <a:buSzPts val="1100"/>
              <a:buNone/>
            </a:pPr>
            <a:r>
              <a:rPr b="1" lang="en-US" sz="1150">
                <a:highlight>
                  <a:srgbClr val="FFFFFF"/>
                </a:highlight>
                <a:latin typeface="Arial"/>
                <a:ea typeface="Arial"/>
                <a:cs typeface="Arial"/>
                <a:sym typeface="Arial"/>
              </a:rPr>
              <a:t>State</a:t>
            </a:r>
            <a:r>
              <a:rPr lang="en-US" sz="1150">
                <a:highlight>
                  <a:srgbClr val="FFFFFF"/>
                </a:highlight>
                <a:latin typeface="Arial"/>
                <a:ea typeface="Arial"/>
                <a:cs typeface="Arial"/>
                <a:sym typeface="Arial"/>
              </a:rPr>
              <a:t>: Dari total 50 state di USA, peminjam paling banyak ada pada state California, Texas, New York, Florida, dan Philadelphia. </a:t>
            </a:r>
            <a:r>
              <a:rPr lang="en-US" sz="1150">
                <a:highlight>
                  <a:srgbClr val="FFFFFF"/>
                </a:highlight>
                <a:latin typeface="Arial"/>
                <a:ea typeface="Arial"/>
                <a:cs typeface="Arial"/>
                <a:sym typeface="Arial"/>
              </a:rPr>
              <a:t>Untuk fokus implementasi program improvement kepada customer, SBA bisa fokus kepada customer di 5 state ini.</a:t>
            </a:r>
            <a:endParaRPr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t/>
            </a:r>
            <a:endParaRPr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rPr b="1" lang="en-US" sz="1150">
                <a:highlight>
                  <a:srgbClr val="FFFFFF"/>
                </a:highlight>
                <a:latin typeface="Arial"/>
                <a:ea typeface="Arial"/>
                <a:cs typeface="Arial"/>
                <a:sym typeface="Arial"/>
              </a:rPr>
              <a:t>BankState</a:t>
            </a:r>
            <a:r>
              <a:rPr lang="en-US" sz="1150">
                <a:highlight>
                  <a:srgbClr val="FFFFFF"/>
                </a:highlight>
                <a:latin typeface="Arial"/>
                <a:ea typeface="Arial"/>
                <a:cs typeface="Arial"/>
                <a:sym typeface="Arial"/>
              </a:rPr>
              <a:t>: Dari total 50 state di USA, bank peminjam paling banyak ada pada state California, North Carolina, Illinois, Ohio, dan Rhode Island. Untuk fokus implementasi program improvement kepada bank, SBA bisa fokus kepada bank ke 5 state ini.</a:t>
            </a:r>
            <a:endParaRPr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t/>
            </a:r>
            <a:endParaRPr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rPr b="1" lang="en-US" sz="1150">
                <a:highlight>
                  <a:srgbClr val="FFFFFF"/>
                </a:highlight>
                <a:latin typeface="Arial"/>
                <a:ea typeface="Arial"/>
                <a:cs typeface="Arial"/>
                <a:sym typeface="Arial"/>
              </a:rPr>
              <a:t>MIS_Status</a:t>
            </a:r>
            <a:r>
              <a:rPr lang="en-US" sz="1150">
                <a:highlight>
                  <a:srgbClr val="FFFFFF"/>
                </a:highlight>
                <a:latin typeface="Arial"/>
                <a:ea typeface="Arial"/>
                <a:cs typeface="Arial"/>
                <a:sym typeface="Arial"/>
              </a:rPr>
              <a:t>: Setelah dilakukan class imbalance, persentase rasio CHGOFF dan PIF tidak berubah, yakni masing-masing masih sekitar 18% dan 72% dari total dataset.</a:t>
            </a:r>
            <a:endParaRPr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t/>
            </a:r>
            <a:endParaRPr sz="1150">
              <a:highlight>
                <a:srgbClr val="FFFFFF"/>
              </a:highlight>
              <a:latin typeface="Arial"/>
              <a:ea typeface="Arial"/>
              <a:cs typeface="Arial"/>
              <a:sym typeface="Arial"/>
            </a:endParaRPr>
          </a:p>
        </p:txBody>
      </p:sp>
      <p:pic>
        <p:nvPicPr>
          <p:cNvPr id="404" name="Google Shape;404;g2e01ac33354_6_42"/>
          <p:cNvPicPr preferRelativeResize="0"/>
          <p:nvPr/>
        </p:nvPicPr>
        <p:blipFill>
          <a:blip r:embed="rId3">
            <a:alphaModFix/>
          </a:blip>
          <a:stretch>
            <a:fillRect/>
          </a:stretch>
        </p:blipFill>
        <p:spPr>
          <a:xfrm>
            <a:off x="689075" y="1205450"/>
            <a:ext cx="7337571" cy="3892425"/>
          </a:xfrm>
          <a:prstGeom prst="rect">
            <a:avLst/>
          </a:prstGeom>
          <a:noFill/>
          <a:ln>
            <a:noFill/>
          </a:ln>
        </p:spPr>
      </p:pic>
      <p:pic>
        <p:nvPicPr>
          <p:cNvPr id="405" name="Google Shape;405;g2e01ac33354_6_42"/>
          <p:cNvPicPr preferRelativeResize="0"/>
          <p:nvPr/>
        </p:nvPicPr>
        <p:blipFill>
          <a:blip r:embed="rId4">
            <a:alphaModFix/>
          </a:blip>
          <a:stretch>
            <a:fillRect/>
          </a:stretch>
        </p:blipFill>
        <p:spPr>
          <a:xfrm>
            <a:off x="8179050" y="1287300"/>
            <a:ext cx="3803525" cy="383150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e01ac33354_6_5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412" name="Google Shape;412;g2e01ac33354_6_53"/>
          <p:cNvSpPr txBox="1"/>
          <p:nvPr/>
        </p:nvSpPr>
        <p:spPr>
          <a:xfrm>
            <a:off x="982927" y="696650"/>
            <a:ext cx="107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Term</a:t>
            </a:r>
            <a:r>
              <a:rPr b="1" lang="en-US" sz="3200">
                <a:solidFill>
                  <a:srgbClr val="0198A3"/>
                </a:solidFill>
                <a:latin typeface="Montserrat"/>
                <a:ea typeface="Montserrat"/>
                <a:cs typeface="Montserrat"/>
                <a:sym typeface="Montserrat"/>
              </a:rPr>
              <a:t>, NoEmp, CreateJob, RetainedJob</a:t>
            </a:r>
            <a:endParaRPr b="1" i="0" sz="3200" u="none" cap="none" strike="noStrike">
              <a:solidFill>
                <a:srgbClr val="0198A3"/>
              </a:solidFill>
              <a:latin typeface="Montserrat"/>
              <a:ea typeface="Montserrat"/>
              <a:cs typeface="Montserrat"/>
              <a:sym typeface="Montserrat"/>
            </a:endParaRPr>
          </a:p>
        </p:txBody>
      </p:sp>
      <p:sp>
        <p:nvSpPr>
          <p:cNvPr id="413" name="Google Shape;413;g2e01ac33354_6_53"/>
          <p:cNvSpPr txBox="1"/>
          <p:nvPr/>
        </p:nvSpPr>
        <p:spPr>
          <a:xfrm>
            <a:off x="898252" y="403550"/>
            <a:ext cx="553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1800"/>
              <a:buFont typeface="Arial"/>
              <a:buNone/>
            </a:pPr>
            <a:r>
              <a:rPr b="1" lang="en-US" sz="1800" u="sng">
                <a:solidFill>
                  <a:srgbClr val="0198A3"/>
                </a:solidFill>
                <a:latin typeface="Montserrat"/>
                <a:ea typeface="Montserrat"/>
                <a:cs typeface="Montserrat"/>
                <a:sym typeface="Montserrat"/>
              </a:rPr>
              <a:t>Univariate Analysis - Numerical</a:t>
            </a:r>
            <a:endParaRPr b="1" i="0" sz="1800" u="sng" cap="none" strike="noStrike">
              <a:solidFill>
                <a:srgbClr val="0198A3"/>
              </a:solidFill>
              <a:latin typeface="Montserrat"/>
              <a:ea typeface="Montserrat"/>
              <a:cs typeface="Montserrat"/>
              <a:sym typeface="Montserrat"/>
            </a:endParaRPr>
          </a:p>
        </p:txBody>
      </p:sp>
      <p:sp>
        <p:nvSpPr>
          <p:cNvPr id="414" name="Google Shape;414;g2e01ac33354_6_53"/>
          <p:cNvSpPr txBox="1"/>
          <p:nvPr>
            <p:ph idx="1" type="body"/>
          </p:nvPr>
        </p:nvSpPr>
        <p:spPr>
          <a:xfrm>
            <a:off x="689075" y="4121850"/>
            <a:ext cx="11293500" cy="2375400"/>
          </a:xfrm>
          <a:prstGeom prst="rect">
            <a:avLst/>
          </a:prstGeom>
          <a:noFill/>
          <a:ln>
            <a:noFill/>
          </a:ln>
        </p:spPr>
        <p:txBody>
          <a:bodyPr anchorCtr="0" anchor="t" bIns="121900" lIns="121900" spcFirstLastPara="1" rIns="121900" wrap="square" tIns="121900">
            <a:noAutofit/>
          </a:bodyPr>
          <a:lstStyle/>
          <a:p>
            <a:pPr indent="0" lvl="0" marL="0" marR="406400" rtl="0" algn="l">
              <a:spcBef>
                <a:spcPts val="0"/>
              </a:spcBef>
              <a:spcAft>
                <a:spcPts val="0"/>
              </a:spcAft>
              <a:buSzPts val="1100"/>
              <a:buNone/>
            </a:pPr>
            <a:r>
              <a:rPr b="1" lang="en-US" sz="1150">
                <a:highlight>
                  <a:srgbClr val="FFFFFF"/>
                </a:highlight>
                <a:latin typeface="Arial"/>
                <a:ea typeface="Arial"/>
                <a:cs typeface="Arial"/>
                <a:sym typeface="Arial"/>
              </a:rPr>
              <a:t>Term</a:t>
            </a:r>
            <a:r>
              <a:rPr b="1" lang="en-US" sz="1150">
                <a:highlight>
                  <a:srgbClr val="FFFFFF"/>
                </a:highlight>
                <a:latin typeface="Arial"/>
                <a:ea typeface="Arial"/>
                <a:cs typeface="Arial"/>
                <a:sym typeface="Arial"/>
              </a:rPr>
              <a:t>: </a:t>
            </a:r>
            <a:r>
              <a:rPr lang="en-US" sz="1150">
                <a:highlight>
                  <a:srgbClr val="FFFFFF"/>
                </a:highlight>
                <a:latin typeface="Arial"/>
                <a:ea typeface="Arial"/>
                <a:cs typeface="Arial"/>
                <a:sym typeface="Arial"/>
              </a:rPr>
              <a:t>Setelah di-handle outlier dengan metode IQR, limit atas Term berubah menjadi kurang dari 240. Ini tercermin di kolom RealEstate yang menandakan bahwa tidak ada Term di atas 240. Untuk distribusi dari Term sendiri bisa dilihat menyerupai distribusi normal.</a:t>
            </a:r>
            <a:endParaRPr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t/>
            </a:r>
            <a:endParaRPr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rPr b="1" lang="en-US" sz="1150">
                <a:highlight>
                  <a:srgbClr val="FFFFFF"/>
                </a:highlight>
                <a:latin typeface="Arial"/>
                <a:ea typeface="Arial"/>
                <a:cs typeface="Arial"/>
                <a:sym typeface="Arial"/>
              </a:rPr>
              <a:t>NoEmp</a:t>
            </a:r>
            <a:r>
              <a:rPr b="1" lang="en-US" sz="1150">
                <a:highlight>
                  <a:srgbClr val="FFFFFF"/>
                </a:highlight>
                <a:latin typeface="Arial"/>
                <a:ea typeface="Arial"/>
                <a:cs typeface="Arial"/>
                <a:sym typeface="Arial"/>
              </a:rPr>
              <a:t>: </a:t>
            </a:r>
            <a:r>
              <a:rPr lang="en-US" sz="1150">
                <a:highlight>
                  <a:srgbClr val="FFFFFF"/>
                </a:highlight>
                <a:latin typeface="Arial"/>
                <a:ea typeface="Arial"/>
                <a:cs typeface="Arial"/>
                <a:sym typeface="Arial"/>
              </a:rPr>
              <a:t>Setelah ditransform dengan robust scaler karena distribusi awal kolom ini positive skew dan di-handle outlier dengan metode Z-score, kolom ini masih memiliki distribusi yang kurang lebih positive skew. Hanya saja ada perubahan limit maksimumnya yang menjadi hanya 29. Perusahaan peminjam memiliki karyawan yang</a:t>
            </a:r>
            <a:endParaRPr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t/>
            </a:r>
            <a:endParaRPr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rPr b="1" lang="en-US" sz="1150">
                <a:highlight>
                  <a:srgbClr val="FFFFFF"/>
                </a:highlight>
                <a:latin typeface="Arial"/>
                <a:ea typeface="Arial"/>
                <a:cs typeface="Arial"/>
                <a:sym typeface="Arial"/>
              </a:rPr>
              <a:t>CreateJob: </a:t>
            </a:r>
            <a:r>
              <a:rPr lang="en-US" sz="1150">
                <a:highlight>
                  <a:srgbClr val="FFFFFF"/>
                </a:highlight>
                <a:latin typeface="Arial"/>
                <a:ea typeface="Arial"/>
                <a:cs typeface="Arial"/>
                <a:sym typeface="Arial"/>
              </a:rPr>
              <a:t>Setelah ditransform dengan robust scaler karena distribusi awal kolom ini positive skew dan di-handle outlier dengan metode Z-score, kolom ini masih memiliki distribusi yang kurang lebih positive skew. Hanya saja ada perubahan limit maksimumnya yang menjadi hanya 600.</a:t>
            </a:r>
            <a:endParaRPr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t/>
            </a:r>
            <a:endParaRPr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rPr b="1" lang="en-US" sz="1150">
                <a:highlight>
                  <a:srgbClr val="FFFFFF"/>
                </a:highlight>
                <a:latin typeface="Arial"/>
                <a:ea typeface="Arial"/>
                <a:cs typeface="Arial"/>
                <a:sym typeface="Arial"/>
              </a:rPr>
              <a:t>RetainedJob: </a:t>
            </a:r>
            <a:r>
              <a:rPr lang="en-US" sz="1150">
                <a:highlight>
                  <a:srgbClr val="FFFFFF"/>
                </a:highlight>
                <a:latin typeface="Arial"/>
                <a:ea typeface="Arial"/>
                <a:cs typeface="Arial"/>
                <a:sym typeface="Arial"/>
              </a:rPr>
              <a:t>Setelah ditransform dengan robust scaler karena distribusi awal kolom ini positive skew dan di-handle outlier dengan metode Z-score, kolom ini masih memiliki distribusi yang kurang lebih positive skew. Hanya saja ada perubahan limit maksimumnya yang menjadi hanya 150.</a:t>
            </a:r>
            <a:endParaRPr b="1" sz="1150">
              <a:highlight>
                <a:srgbClr val="FFFFFF"/>
              </a:highlight>
              <a:latin typeface="Arial"/>
              <a:ea typeface="Arial"/>
              <a:cs typeface="Arial"/>
              <a:sym typeface="Arial"/>
            </a:endParaRPr>
          </a:p>
          <a:p>
            <a:pPr indent="0" lvl="0" marL="0" marR="406400" rtl="0" algn="l">
              <a:spcBef>
                <a:spcPts val="0"/>
              </a:spcBef>
              <a:spcAft>
                <a:spcPts val="0"/>
              </a:spcAft>
              <a:buSzPts val="1100"/>
              <a:buNone/>
            </a:pPr>
            <a:r>
              <a:t/>
            </a:r>
            <a:endParaRPr sz="1150">
              <a:highlight>
                <a:srgbClr val="FFFFFF"/>
              </a:highlight>
              <a:latin typeface="Arial"/>
              <a:ea typeface="Arial"/>
              <a:cs typeface="Arial"/>
              <a:sym typeface="Arial"/>
            </a:endParaRPr>
          </a:p>
        </p:txBody>
      </p:sp>
      <p:pic>
        <p:nvPicPr>
          <p:cNvPr id="415" name="Google Shape;415;g2e01ac33354_6_53"/>
          <p:cNvPicPr preferRelativeResize="0"/>
          <p:nvPr/>
        </p:nvPicPr>
        <p:blipFill>
          <a:blip r:embed="rId3">
            <a:alphaModFix/>
          </a:blip>
          <a:stretch>
            <a:fillRect/>
          </a:stretch>
        </p:blipFill>
        <p:spPr>
          <a:xfrm>
            <a:off x="423325" y="1281650"/>
            <a:ext cx="8580061" cy="2808800"/>
          </a:xfrm>
          <a:prstGeom prst="rect">
            <a:avLst/>
          </a:prstGeom>
          <a:noFill/>
          <a:ln>
            <a:noFill/>
          </a:ln>
        </p:spPr>
      </p:pic>
      <p:pic>
        <p:nvPicPr>
          <p:cNvPr id="416" name="Google Shape;416;g2e01ac33354_6_53"/>
          <p:cNvPicPr preferRelativeResize="0"/>
          <p:nvPr/>
        </p:nvPicPr>
        <p:blipFill>
          <a:blip r:embed="rId4">
            <a:alphaModFix/>
          </a:blip>
          <a:stretch>
            <a:fillRect/>
          </a:stretch>
        </p:blipFill>
        <p:spPr>
          <a:xfrm>
            <a:off x="9094124" y="1281650"/>
            <a:ext cx="2829751" cy="2808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e01ec5150b_1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423" name="Google Shape;423;g2e01ec5150b_1_0"/>
          <p:cNvSpPr txBox="1"/>
          <p:nvPr/>
        </p:nvSpPr>
        <p:spPr>
          <a:xfrm>
            <a:off x="982927" y="696650"/>
            <a:ext cx="107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Heatmap</a:t>
            </a:r>
            <a:endParaRPr b="1" i="0" sz="3200" u="none" cap="none" strike="noStrike">
              <a:solidFill>
                <a:srgbClr val="0198A3"/>
              </a:solidFill>
              <a:latin typeface="Montserrat"/>
              <a:ea typeface="Montserrat"/>
              <a:cs typeface="Montserrat"/>
              <a:sym typeface="Montserrat"/>
            </a:endParaRPr>
          </a:p>
        </p:txBody>
      </p:sp>
      <p:sp>
        <p:nvSpPr>
          <p:cNvPr id="424" name="Google Shape;424;g2e01ec5150b_1_0"/>
          <p:cNvSpPr txBox="1"/>
          <p:nvPr/>
        </p:nvSpPr>
        <p:spPr>
          <a:xfrm>
            <a:off x="898252" y="403550"/>
            <a:ext cx="553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1800"/>
              <a:buFont typeface="Arial"/>
              <a:buNone/>
            </a:pPr>
            <a:r>
              <a:rPr b="1" lang="en-US" sz="1800" u="sng">
                <a:solidFill>
                  <a:srgbClr val="0198A3"/>
                </a:solidFill>
                <a:latin typeface="Montserrat"/>
                <a:ea typeface="Montserrat"/>
                <a:cs typeface="Montserrat"/>
                <a:sym typeface="Montserrat"/>
              </a:rPr>
              <a:t>Multivariate </a:t>
            </a:r>
            <a:r>
              <a:rPr b="1" lang="en-US" sz="1800" u="sng">
                <a:solidFill>
                  <a:srgbClr val="0198A3"/>
                </a:solidFill>
                <a:latin typeface="Montserrat"/>
                <a:ea typeface="Montserrat"/>
                <a:cs typeface="Montserrat"/>
                <a:sym typeface="Montserrat"/>
              </a:rPr>
              <a:t>Analysis - Numerical</a:t>
            </a:r>
            <a:endParaRPr b="1" i="0" sz="1800" u="sng" cap="none" strike="noStrike">
              <a:solidFill>
                <a:srgbClr val="0198A3"/>
              </a:solidFill>
              <a:latin typeface="Montserrat"/>
              <a:ea typeface="Montserrat"/>
              <a:cs typeface="Montserrat"/>
              <a:sym typeface="Montserrat"/>
            </a:endParaRPr>
          </a:p>
        </p:txBody>
      </p:sp>
      <p:sp>
        <p:nvSpPr>
          <p:cNvPr id="425" name="Google Shape;425;g2e01ec5150b_1_0"/>
          <p:cNvSpPr txBox="1"/>
          <p:nvPr>
            <p:ph idx="1" type="body"/>
          </p:nvPr>
        </p:nvSpPr>
        <p:spPr>
          <a:xfrm>
            <a:off x="6955975" y="1386700"/>
            <a:ext cx="5026500" cy="5186700"/>
          </a:xfrm>
          <a:prstGeom prst="rect">
            <a:avLst/>
          </a:prstGeom>
          <a:noFill/>
          <a:ln>
            <a:noFill/>
          </a:ln>
        </p:spPr>
        <p:txBody>
          <a:bodyPr anchorCtr="0" anchor="t" bIns="121900" lIns="121900" spcFirstLastPara="1" rIns="121900" wrap="square" tIns="121900">
            <a:noAutofit/>
          </a:bodyPr>
          <a:lstStyle/>
          <a:p>
            <a:pPr indent="0" lvl="0" marL="0" marR="406400" rtl="0" algn="l">
              <a:spcBef>
                <a:spcPts val="0"/>
              </a:spcBef>
              <a:spcAft>
                <a:spcPts val="0"/>
              </a:spcAft>
              <a:buSzPts val="1100"/>
              <a:buNone/>
            </a:pPr>
            <a:r>
              <a:rPr lang="en-US" sz="1250">
                <a:highlight>
                  <a:srgbClr val="FFFFFF"/>
                </a:highlight>
                <a:latin typeface="Arial"/>
                <a:ea typeface="Arial"/>
                <a:cs typeface="Arial"/>
                <a:sym typeface="Arial"/>
              </a:rPr>
              <a:t>Pada matriks korelasi dapat dilihat bahwa urutan korelasi absolut paling besar dari 14 kolom lain yang bisa dikorelasi (1 kolom, RealEstate tidak bisa dikorelasi) jika diurutkan adalah:</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Term (0.35)</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Recession (0.21)</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BankIsin (0.19)</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Bank (0.13)</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Prod (0.11)</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NAICS (0.10)</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NoEmp (0.07)</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Ind_code (0.07)</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CreateJob (0.02)</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RetainedJob (0.02)</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Industri (0.01)</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NewExist (0)</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UrbanRural (0)</a:t>
            </a:r>
            <a:endParaRPr sz="1250">
              <a:highlight>
                <a:srgbClr val="FFFFFF"/>
              </a:highlight>
              <a:latin typeface="Arial"/>
              <a:ea typeface="Arial"/>
              <a:cs typeface="Arial"/>
              <a:sym typeface="Arial"/>
            </a:endParaRPr>
          </a:p>
          <a:p>
            <a:pPr indent="-307975" lvl="0" marL="457200" marR="406400" rtl="0" algn="l">
              <a:spcBef>
                <a:spcPts val="0"/>
              </a:spcBef>
              <a:spcAft>
                <a:spcPts val="0"/>
              </a:spcAft>
              <a:buSzPts val="1250"/>
              <a:buFont typeface="Arial"/>
              <a:buAutoNum type="arabicPeriod"/>
            </a:pPr>
            <a:r>
              <a:rPr lang="en-US" sz="1250">
                <a:highlight>
                  <a:srgbClr val="FFFFFF"/>
                </a:highlight>
                <a:latin typeface="Arial"/>
                <a:ea typeface="Arial"/>
                <a:cs typeface="Arial"/>
                <a:sym typeface="Arial"/>
              </a:rPr>
              <a:t>CompanyType (0)</a:t>
            </a:r>
            <a:endParaRPr sz="1250">
              <a:highlight>
                <a:srgbClr val="FFFFFF"/>
              </a:highlight>
              <a:latin typeface="Arial"/>
              <a:ea typeface="Arial"/>
              <a:cs typeface="Arial"/>
              <a:sym typeface="Arial"/>
            </a:endParaRPr>
          </a:p>
          <a:p>
            <a:pPr indent="0" lvl="0" marL="0" marR="406400" rtl="0" algn="l">
              <a:spcBef>
                <a:spcPts val="0"/>
              </a:spcBef>
              <a:spcAft>
                <a:spcPts val="0"/>
              </a:spcAft>
              <a:buNone/>
            </a:pPr>
            <a:r>
              <a:rPr lang="en-US" sz="1250">
                <a:highlight>
                  <a:srgbClr val="FFFFFF"/>
                </a:highlight>
                <a:latin typeface="Arial"/>
                <a:ea typeface="Arial"/>
                <a:cs typeface="Arial"/>
                <a:sym typeface="Arial"/>
              </a:rPr>
              <a:t>Dengan ini dapat dilihat bahwa 5 faktor teratas yang sangat berkaitan dengan MIS_Status adalah jangka waktu kredit, tahun resesi, apakah letak bank sama dengan letak peminjam, bank dari peminjam, dan apakah pembukaan pekerjaan lebih tinggi dibanding pekerjaan yang di-retain.</a:t>
            </a:r>
            <a:endParaRPr sz="1250">
              <a:highlight>
                <a:srgbClr val="FFFFFF"/>
              </a:highlight>
              <a:latin typeface="Arial"/>
              <a:ea typeface="Arial"/>
              <a:cs typeface="Arial"/>
              <a:sym typeface="Arial"/>
            </a:endParaRPr>
          </a:p>
        </p:txBody>
      </p:sp>
      <p:pic>
        <p:nvPicPr>
          <p:cNvPr id="426" name="Google Shape;426;g2e01ec5150b_1_0"/>
          <p:cNvPicPr preferRelativeResize="0"/>
          <p:nvPr/>
        </p:nvPicPr>
        <p:blipFill rotWithShape="1">
          <a:blip r:embed="rId3">
            <a:alphaModFix/>
          </a:blip>
          <a:srcRect b="0" l="0" r="10514" t="0"/>
          <a:stretch/>
        </p:blipFill>
        <p:spPr>
          <a:xfrm>
            <a:off x="247375" y="1281652"/>
            <a:ext cx="6526770" cy="4934550"/>
          </a:xfrm>
          <a:prstGeom prst="rect">
            <a:avLst/>
          </a:prstGeom>
          <a:noFill/>
          <a:ln>
            <a:noFill/>
          </a:ln>
        </p:spPr>
      </p:pic>
      <p:sp>
        <p:nvSpPr>
          <p:cNvPr id="427" name="Google Shape;427;g2e01ec5150b_1_0"/>
          <p:cNvSpPr/>
          <p:nvPr/>
        </p:nvSpPr>
        <p:spPr>
          <a:xfrm>
            <a:off x="320225" y="3434575"/>
            <a:ext cx="6381900" cy="2859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e01ec5150b_1_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434" name="Google Shape;434;g2e01ec5150b_1_23"/>
          <p:cNvSpPr txBox="1"/>
          <p:nvPr/>
        </p:nvSpPr>
        <p:spPr>
          <a:xfrm>
            <a:off x="982927" y="696650"/>
            <a:ext cx="107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Pairplot</a:t>
            </a:r>
            <a:endParaRPr b="1" i="0" sz="3200" u="none" cap="none" strike="noStrike">
              <a:solidFill>
                <a:srgbClr val="0198A3"/>
              </a:solidFill>
              <a:latin typeface="Montserrat"/>
              <a:ea typeface="Montserrat"/>
              <a:cs typeface="Montserrat"/>
              <a:sym typeface="Montserrat"/>
            </a:endParaRPr>
          </a:p>
        </p:txBody>
      </p:sp>
      <p:sp>
        <p:nvSpPr>
          <p:cNvPr id="435" name="Google Shape;435;g2e01ec5150b_1_23"/>
          <p:cNvSpPr txBox="1"/>
          <p:nvPr/>
        </p:nvSpPr>
        <p:spPr>
          <a:xfrm>
            <a:off x="898252" y="403550"/>
            <a:ext cx="553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1800"/>
              <a:buFont typeface="Arial"/>
              <a:buNone/>
            </a:pPr>
            <a:r>
              <a:rPr b="1" lang="en-US" sz="1800" u="sng">
                <a:solidFill>
                  <a:srgbClr val="0198A3"/>
                </a:solidFill>
                <a:latin typeface="Montserrat"/>
                <a:ea typeface="Montserrat"/>
                <a:cs typeface="Montserrat"/>
                <a:sym typeface="Montserrat"/>
              </a:rPr>
              <a:t>Multivariate Analysis - Numerical</a:t>
            </a:r>
            <a:endParaRPr b="1" i="0" sz="1800" u="sng" cap="none" strike="noStrike">
              <a:solidFill>
                <a:srgbClr val="0198A3"/>
              </a:solidFill>
              <a:latin typeface="Montserrat"/>
              <a:ea typeface="Montserrat"/>
              <a:cs typeface="Montserrat"/>
              <a:sym typeface="Montserrat"/>
            </a:endParaRPr>
          </a:p>
        </p:txBody>
      </p:sp>
      <p:sp>
        <p:nvSpPr>
          <p:cNvPr id="436" name="Google Shape;436;g2e01ec5150b_1_23"/>
          <p:cNvSpPr txBox="1"/>
          <p:nvPr>
            <p:ph idx="1" type="body"/>
          </p:nvPr>
        </p:nvSpPr>
        <p:spPr>
          <a:xfrm>
            <a:off x="6955975" y="1386700"/>
            <a:ext cx="5026500" cy="5186700"/>
          </a:xfrm>
          <a:prstGeom prst="rect">
            <a:avLst/>
          </a:prstGeom>
          <a:noFill/>
          <a:ln>
            <a:noFill/>
          </a:ln>
        </p:spPr>
        <p:txBody>
          <a:bodyPr anchorCtr="0" anchor="t" bIns="121900" lIns="121900" spcFirstLastPara="1" rIns="121900" wrap="square" tIns="121900">
            <a:noAutofit/>
          </a:bodyPr>
          <a:lstStyle/>
          <a:p>
            <a:pPr indent="0" lvl="0" marL="0" marR="406400" rtl="0" algn="l">
              <a:spcBef>
                <a:spcPts val="0"/>
              </a:spcBef>
              <a:spcAft>
                <a:spcPts val="0"/>
              </a:spcAft>
              <a:buNone/>
            </a:pPr>
            <a:r>
              <a:rPr lang="en-US" sz="1250">
                <a:highlight>
                  <a:srgbClr val="FFFFFF"/>
                </a:highlight>
                <a:latin typeface="Arial"/>
                <a:ea typeface="Arial"/>
                <a:cs typeface="Arial"/>
                <a:sym typeface="Arial"/>
              </a:rPr>
              <a:t>Pada pairplot untuk kolom numerikal, dapat dilihat bahwa rata-rata korelasi antara kolom numerikal tidak terlalu terlihat signifikan. Scatterplot terlihat random berserak. Untuk distribusi kategori MIS_Status pada kolom Term bisa terlihat bahwa rata-rata pinjaman gagal bayar ada di distribusi rendah, begitu pula dengan NoEmp, CreateJob, dan RetainedJob. SBA bisa mengacu pada grafik ini bahwa untuk menghindari pinjaman dengan risiko tinggi. SBA harus menghindari term yang rendah, peminjam dengan karyawan dan pekerjaan yang sedikit, serta peminjam yang sedikit membuka lapangan pekerjaan baru.</a:t>
            </a:r>
            <a:endParaRPr sz="1250">
              <a:highlight>
                <a:srgbClr val="FFFFFF"/>
              </a:highlight>
              <a:latin typeface="Arial"/>
              <a:ea typeface="Arial"/>
              <a:cs typeface="Arial"/>
              <a:sym typeface="Arial"/>
            </a:endParaRPr>
          </a:p>
        </p:txBody>
      </p:sp>
      <p:pic>
        <p:nvPicPr>
          <p:cNvPr id="437" name="Google Shape;437;g2e01ec5150b_1_23"/>
          <p:cNvPicPr preferRelativeResize="0"/>
          <p:nvPr/>
        </p:nvPicPr>
        <p:blipFill>
          <a:blip r:embed="rId3">
            <a:alphaModFix/>
          </a:blip>
          <a:stretch>
            <a:fillRect/>
          </a:stretch>
        </p:blipFill>
        <p:spPr>
          <a:xfrm>
            <a:off x="837250" y="1344275"/>
            <a:ext cx="5827220" cy="5271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e01ec5150b_1_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444" name="Google Shape;444;g2e01ec5150b_1_12"/>
          <p:cNvSpPr txBox="1"/>
          <p:nvPr/>
        </p:nvSpPr>
        <p:spPr>
          <a:xfrm>
            <a:off x="982927" y="696650"/>
            <a:ext cx="107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Barchart with Hue - Low Correlation</a:t>
            </a:r>
            <a:endParaRPr b="1" i="0" sz="3200" u="none" cap="none" strike="noStrike">
              <a:solidFill>
                <a:srgbClr val="0198A3"/>
              </a:solidFill>
              <a:latin typeface="Montserrat"/>
              <a:ea typeface="Montserrat"/>
              <a:cs typeface="Montserrat"/>
              <a:sym typeface="Montserrat"/>
            </a:endParaRPr>
          </a:p>
        </p:txBody>
      </p:sp>
      <p:sp>
        <p:nvSpPr>
          <p:cNvPr id="445" name="Google Shape;445;g2e01ec5150b_1_12"/>
          <p:cNvSpPr txBox="1"/>
          <p:nvPr/>
        </p:nvSpPr>
        <p:spPr>
          <a:xfrm>
            <a:off x="898252" y="403550"/>
            <a:ext cx="553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1800"/>
              <a:buFont typeface="Arial"/>
              <a:buNone/>
            </a:pPr>
            <a:r>
              <a:rPr b="1" lang="en-US" sz="1800" u="sng">
                <a:solidFill>
                  <a:srgbClr val="0198A3"/>
                </a:solidFill>
                <a:latin typeface="Montserrat"/>
                <a:ea typeface="Montserrat"/>
                <a:cs typeface="Montserrat"/>
                <a:sym typeface="Montserrat"/>
              </a:rPr>
              <a:t>Multivariate Analysis - Categorical</a:t>
            </a:r>
            <a:endParaRPr b="1" i="0" sz="1800" u="sng" cap="none" strike="noStrike">
              <a:solidFill>
                <a:srgbClr val="0198A3"/>
              </a:solidFill>
              <a:latin typeface="Montserrat"/>
              <a:ea typeface="Montserrat"/>
              <a:cs typeface="Montserrat"/>
              <a:sym typeface="Montserrat"/>
            </a:endParaRPr>
          </a:p>
        </p:txBody>
      </p:sp>
      <p:sp>
        <p:nvSpPr>
          <p:cNvPr id="446" name="Google Shape;446;g2e01ec5150b_1_12"/>
          <p:cNvSpPr txBox="1"/>
          <p:nvPr>
            <p:ph idx="1" type="body"/>
          </p:nvPr>
        </p:nvSpPr>
        <p:spPr>
          <a:xfrm>
            <a:off x="6955975" y="1386700"/>
            <a:ext cx="5026500" cy="5186700"/>
          </a:xfrm>
          <a:prstGeom prst="rect">
            <a:avLst/>
          </a:prstGeom>
          <a:noFill/>
          <a:ln>
            <a:noFill/>
          </a:ln>
        </p:spPr>
        <p:txBody>
          <a:bodyPr anchorCtr="0" anchor="t" bIns="121900" lIns="121900" spcFirstLastPara="1" rIns="121900" wrap="square" tIns="121900">
            <a:noAutofit/>
          </a:bodyPr>
          <a:lstStyle/>
          <a:p>
            <a:pPr indent="0" lvl="0" marL="0" marR="406400" rtl="0" algn="l">
              <a:spcBef>
                <a:spcPts val="0"/>
              </a:spcBef>
              <a:spcAft>
                <a:spcPts val="0"/>
              </a:spcAft>
              <a:buNone/>
            </a:pPr>
            <a:r>
              <a:rPr lang="en-US" sz="1050">
                <a:highlight>
                  <a:srgbClr val="FFFFFF"/>
                </a:highlight>
                <a:latin typeface="Arial"/>
                <a:ea typeface="Arial"/>
                <a:cs typeface="Arial"/>
                <a:sym typeface="Arial"/>
              </a:rPr>
              <a:t>sss</a:t>
            </a:r>
            <a:endParaRPr sz="1050">
              <a:highlight>
                <a:srgbClr val="FFFFFF"/>
              </a:highlight>
              <a:latin typeface="Arial"/>
              <a:ea typeface="Arial"/>
              <a:cs typeface="Arial"/>
              <a:sym typeface="Arial"/>
            </a:endParaRPr>
          </a:p>
        </p:txBody>
      </p:sp>
      <p:pic>
        <p:nvPicPr>
          <p:cNvPr id="447" name="Google Shape;447;g2e01ec5150b_1_12"/>
          <p:cNvPicPr preferRelativeResize="0"/>
          <p:nvPr/>
        </p:nvPicPr>
        <p:blipFill>
          <a:blip r:embed="rId3">
            <a:alphaModFix/>
          </a:blip>
          <a:stretch>
            <a:fillRect/>
          </a:stretch>
        </p:blipFill>
        <p:spPr>
          <a:xfrm>
            <a:off x="819150" y="1344275"/>
            <a:ext cx="6650784" cy="5271550"/>
          </a:xfrm>
          <a:prstGeom prst="rect">
            <a:avLst/>
          </a:prstGeom>
          <a:noFill/>
          <a:ln>
            <a:noFill/>
          </a:ln>
        </p:spPr>
      </p:pic>
      <p:sp>
        <p:nvSpPr>
          <p:cNvPr id="448" name="Google Shape;448;g2e01ec5150b_1_12"/>
          <p:cNvSpPr txBox="1"/>
          <p:nvPr>
            <p:ph idx="1" type="body"/>
          </p:nvPr>
        </p:nvSpPr>
        <p:spPr>
          <a:xfrm>
            <a:off x="7654475" y="1386700"/>
            <a:ext cx="4328100" cy="5186700"/>
          </a:xfrm>
          <a:prstGeom prst="rect">
            <a:avLst/>
          </a:prstGeom>
          <a:noFill/>
          <a:ln>
            <a:noFill/>
          </a:ln>
        </p:spPr>
        <p:txBody>
          <a:bodyPr anchorCtr="0" anchor="t" bIns="121900" lIns="121900" spcFirstLastPara="1" rIns="121900" wrap="square" tIns="121900">
            <a:noAutofit/>
          </a:bodyPr>
          <a:lstStyle/>
          <a:p>
            <a:pPr indent="0" lvl="0" marL="0" marR="406400" rtl="0" algn="l">
              <a:spcBef>
                <a:spcPts val="0"/>
              </a:spcBef>
              <a:spcAft>
                <a:spcPts val="0"/>
              </a:spcAft>
              <a:buNone/>
            </a:pPr>
            <a:r>
              <a:rPr lang="en-US" sz="1250">
                <a:highlight>
                  <a:srgbClr val="FFFFFF"/>
                </a:highlight>
                <a:latin typeface="Arial"/>
                <a:ea typeface="Arial"/>
                <a:cs typeface="Arial"/>
                <a:sym typeface="Arial"/>
              </a:rPr>
              <a:t>Tidak ada perbedaan rasio antara peminjam gagal bayar dengan tidak gagal bayar pada kolom NewExist, FranchiseCode, UrbanRural, CompanyType, Industri, dan RealEstate. Hal ini sejalan dengan korelasi kolom ini yang rendah terhadap kolom MIS_Status. SBA tidak disarankan melihat ke fitur-fitur ini untuk mengecek MIS_Status.</a:t>
            </a:r>
            <a:endParaRPr sz="1250">
              <a:highlight>
                <a:srgbClr val="FFFFFF"/>
              </a:highlight>
              <a:latin typeface="Arial"/>
              <a:ea typeface="Arial"/>
              <a:cs typeface="Arial"/>
              <a:sym typeface="Arial"/>
            </a:endParaRPr>
          </a:p>
        </p:txBody>
      </p:sp>
      <p:pic>
        <p:nvPicPr>
          <p:cNvPr id="449" name="Google Shape;449;g2e01ec5150b_1_12"/>
          <p:cNvPicPr preferRelativeResize="0"/>
          <p:nvPr/>
        </p:nvPicPr>
        <p:blipFill>
          <a:blip r:embed="rId4">
            <a:alphaModFix/>
          </a:blip>
          <a:stretch>
            <a:fillRect/>
          </a:stretch>
        </p:blipFill>
        <p:spPr>
          <a:xfrm>
            <a:off x="7802350" y="3164050"/>
            <a:ext cx="2078043" cy="1632000"/>
          </a:xfrm>
          <a:prstGeom prst="rect">
            <a:avLst/>
          </a:prstGeom>
          <a:noFill/>
          <a:ln>
            <a:noFill/>
          </a:ln>
        </p:spPr>
      </p:pic>
      <p:pic>
        <p:nvPicPr>
          <p:cNvPr id="450" name="Google Shape;450;g2e01ec5150b_1_12"/>
          <p:cNvPicPr preferRelativeResize="0"/>
          <p:nvPr/>
        </p:nvPicPr>
        <p:blipFill>
          <a:blip r:embed="rId5">
            <a:alphaModFix/>
          </a:blip>
          <a:stretch>
            <a:fillRect/>
          </a:stretch>
        </p:blipFill>
        <p:spPr>
          <a:xfrm>
            <a:off x="9218550" y="4827950"/>
            <a:ext cx="2078050" cy="1592474"/>
          </a:xfrm>
          <a:prstGeom prst="rect">
            <a:avLst/>
          </a:prstGeom>
          <a:noFill/>
          <a:ln>
            <a:noFill/>
          </a:ln>
        </p:spPr>
      </p:pic>
      <p:pic>
        <p:nvPicPr>
          <p:cNvPr id="451" name="Google Shape;451;g2e01ec5150b_1_12"/>
          <p:cNvPicPr preferRelativeResize="0"/>
          <p:nvPr/>
        </p:nvPicPr>
        <p:blipFill>
          <a:blip r:embed="rId6">
            <a:alphaModFix/>
          </a:blip>
          <a:stretch>
            <a:fillRect/>
          </a:stretch>
        </p:blipFill>
        <p:spPr>
          <a:xfrm>
            <a:off x="4173375" y="4102450"/>
            <a:ext cx="3296550" cy="262360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e01ec5150b_1_4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458" name="Google Shape;458;g2e01ec5150b_1_48"/>
          <p:cNvSpPr txBox="1"/>
          <p:nvPr/>
        </p:nvSpPr>
        <p:spPr>
          <a:xfrm>
            <a:off x="982927" y="696650"/>
            <a:ext cx="107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Barchart with Hue - Intermediate Correlation</a:t>
            </a:r>
            <a:endParaRPr b="1" i="0" sz="3200" u="none" cap="none" strike="noStrike">
              <a:solidFill>
                <a:srgbClr val="0198A3"/>
              </a:solidFill>
              <a:latin typeface="Montserrat"/>
              <a:ea typeface="Montserrat"/>
              <a:cs typeface="Montserrat"/>
              <a:sym typeface="Montserrat"/>
            </a:endParaRPr>
          </a:p>
        </p:txBody>
      </p:sp>
      <p:sp>
        <p:nvSpPr>
          <p:cNvPr id="459" name="Google Shape;459;g2e01ec5150b_1_48"/>
          <p:cNvSpPr txBox="1"/>
          <p:nvPr/>
        </p:nvSpPr>
        <p:spPr>
          <a:xfrm>
            <a:off x="898252" y="403550"/>
            <a:ext cx="553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1800"/>
              <a:buFont typeface="Arial"/>
              <a:buNone/>
            </a:pPr>
            <a:r>
              <a:rPr b="1" lang="en-US" sz="1800" u="sng">
                <a:solidFill>
                  <a:srgbClr val="0198A3"/>
                </a:solidFill>
                <a:latin typeface="Montserrat"/>
                <a:ea typeface="Montserrat"/>
                <a:cs typeface="Montserrat"/>
                <a:sym typeface="Montserrat"/>
              </a:rPr>
              <a:t>Multivariate Analysis - Categorical</a:t>
            </a:r>
            <a:endParaRPr b="1" i="0" sz="1800" u="sng" cap="none" strike="noStrike">
              <a:solidFill>
                <a:srgbClr val="0198A3"/>
              </a:solidFill>
              <a:latin typeface="Montserrat"/>
              <a:ea typeface="Montserrat"/>
              <a:cs typeface="Montserrat"/>
              <a:sym typeface="Montserrat"/>
            </a:endParaRPr>
          </a:p>
        </p:txBody>
      </p:sp>
      <p:pic>
        <p:nvPicPr>
          <p:cNvPr id="460" name="Google Shape;460;g2e01ec5150b_1_48"/>
          <p:cNvPicPr preferRelativeResize="0"/>
          <p:nvPr/>
        </p:nvPicPr>
        <p:blipFill rotWithShape="1">
          <a:blip r:embed="rId3">
            <a:alphaModFix/>
          </a:blip>
          <a:srcRect b="0" l="0" r="48963" t="0"/>
          <a:stretch/>
        </p:blipFill>
        <p:spPr>
          <a:xfrm>
            <a:off x="640444" y="1281650"/>
            <a:ext cx="3394525" cy="2638550"/>
          </a:xfrm>
          <a:prstGeom prst="rect">
            <a:avLst/>
          </a:prstGeom>
          <a:noFill/>
          <a:ln>
            <a:noFill/>
          </a:ln>
        </p:spPr>
      </p:pic>
      <p:pic>
        <p:nvPicPr>
          <p:cNvPr id="461" name="Google Shape;461;g2e01ec5150b_1_48"/>
          <p:cNvPicPr preferRelativeResize="0"/>
          <p:nvPr/>
        </p:nvPicPr>
        <p:blipFill>
          <a:blip r:embed="rId4">
            <a:alphaModFix/>
          </a:blip>
          <a:stretch>
            <a:fillRect/>
          </a:stretch>
        </p:blipFill>
        <p:spPr>
          <a:xfrm>
            <a:off x="4034974" y="1281650"/>
            <a:ext cx="3394525" cy="2607135"/>
          </a:xfrm>
          <a:prstGeom prst="rect">
            <a:avLst/>
          </a:prstGeom>
          <a:noFill/>
          <a:ln>
            <a:noFill/>
          </a:ln>
        </p:spPr>
      </p:pic>
      <p:pic>
        <p:nvPicPr>
          <p:cNvPr id="462" name="Google Shape;462;g2e01ec5150b_1_48"/>
          <p:cNvPicPr preferRelativeResize="0"/>
          <p:nvPr/>
        </p:nvPicPr>
        <p:blipFill>
          <a:blip r:embed="rId5">
            <a:alphaModFix/>
          </a:blip>
          <a:stretch>
            <a:fillRect/>
          </a:stretch>
        </p:blipFill>
        <p:spPr>
          <a:xfrm>
            <a:off x="3991550" y="3888775"/>
            <a:ext cx="3437950" cy="2678922"/>
          </a:xfrm>
          <a:prstGeom prst="rect">
            <a:avLst/>
          </a:prstGeom>
          <a:noFill/>
          <a:ln>
            <a:noFill/>
          </a:ln>
        </p:spPr>
      </p:pic>
      <p:pic>
        <p:nvPicPr>
          <p:cNvPr id="463" name="Google Shape;463;g2e01ec5150b_1_48"/>
          <p:cNvPicPr preferRelativeResize="0"/>
          <p:nvPr/>
        </p:nvPicPr>
        <p:blipFill>
          <a:blip r:embed="rId6">
            <a:alphaModFix/>
          </a:blip>
          <a:stretch>
            <a:fillRect/>
          </a:stretch>
        </p:blipFill>
        <p:spPr>
          <a:xfrm>
            <a:off x="640450" y="3888775"/>
            <a:ext cx="3351090" cy="2633000"/>
          </a:xfrm>
          <a:prstGeom prst="rect">
            <a:avLst/>
          </a:prstGeom>
          <a:noFill/>
          <a:ln>
            <a:noFill/>
          </a:ln>
        </p:spPr>
      </p:pic>
      <p:sp>
        <p:nvSpPr>
          <p:cNvPr id="464" name="Google Shape;464;g2e01ec5150b_1_48"/>
          <p:cNvSpPr txBox="1"/>
          <p:nvPr>
            <p:ph idx="1" type="body"/>
          </p:nvPr>
        </p:nvSpPr>
        <p:spPr>
          <a:xfrm>
            <a:off x="7654475" y="1386700"/>
            <a:ext cx="4328100" cy="5186700"/>
          </a:xfrm>
          <a:prstGeom prst="rect">
            <a:avLst/>
          </a:prstGeom>
          <a:noFill/>
          <a:ln>
            <a:noFill/>
          </a:ln>
        </p:spPr>
        <p:txBody>
          <a:bodyPr anchorCtr="0" anchor="t" bIns="121900" lIns="121900" spcFirstLastPara="1" rIns="121900" wrap="square" tIns="121900">
            <a:noAutofit/>
          </a:bodyPr>
          <a:lstStyle/>
          <a:p>
            <a:pPr indent="0" lvl="0" marL="0" marR="406400" rtl="0" algn="l">
              <a:spcBef>
                <a:spcPts val="0"/>
              </a:spcBef>
              <a:spcAft>
                <a:spcPts val="0"/>
              </a:spcAft>
              <a:buNone/>
            </a:pPr>
            <a:r>
              <a:rPr lang="en-US" sz="1250">
                <a:highlight>
                  <a:srgbClr val="FFFFFF"/>
                </a:highlight>
                <a:latin typeface="Arial"/>
                <a:ea typeface="Arial"/>
                <a:cs typeface="Arial"/>
                <a:sym typeface="Arial"/>
              </a:rPr>
              <a:t>A</a:t>
            </a:r>
            <a:r>
              <a:rPr lang="en-US" sz="1250">
                <a:highlight>
                  <a:srgbClr val="FFFFFF"/>
                </a:highlight>
                <a:latin typeface="Arial"/>
                <a:ea typeface="Arial"/>
                <a:cs typeface="Arial"/>
                <a:sym typeface="Arial"/>
              </a:rPr>
              <a:t>da perbedaan rasio yang cukup signifikan antara peminjam gagal bayar dengan tidak gagal bayar pada kolom BandIsIn, Recession, dan Prod. Hal ini sejalan dengan korelasi kolom ini yang tinggi terhadap kolom MIS_Status. Begitu juga pada kolom kategorikal LowDoc dan RevLineCr. Maka dari itu SBA bisa melihat ke kriteria-kriteria di mana CHGOFF rendah pada kolom-kolom ini: peminjam melakukan LowDoc yang berarti memiliki kredit skor yang bagus dan income stabil, peminjam memakai bank yang sama dengan state dia berada, peminjam membuka job lebih banyak, tidak memiliki kredit bergulir dan tahun tersebut USA tidak mengalami </a:t>
            </a:r>
            <a:r>
              <a:rPr lang="en-US" sz="1250">
                <a:highlight>
                  <a:srgbClr val="FFFFFF"/>
                </a:highlight>
                <a:latin typeface="Arial"/>
                <a:ea typeface="Arial"/>
                <a:cs typeface="Arial"/>
                <a:sym typeface="Arial"/>
              </a:rPr>
              <a:t>resesi</a:t>
            </a:r>
            <a:r>
              <a:rPr lang="en-US" sz="1250">
                <a:highlight>
                  <a:srgbClr val="FFFFFF"/>
                </a:highlight>
                <a:latin typeface="Arial"/>
                <a:ea typeface="Arial"/>
                <a:cs typeface="Arial"/>
                <a:sym typeface="Arial"/>
              </a:rPr>
              <a:t>. </a:t>
            </a:r>
            <a:endParaRPr sz="1250">
              <a:highlight>
                <a:srgbClr val="FFFFFF"/>
              </a:highlight>
              <a:latin typeface="Arial"/>
              <a:ea typeface="Arial"/>
              <a:cs typeface="Arial"/>
              <a:sym typeface="Arial"/>
            </a:endParaRPr>
          </a:p>
        </p:txBody>
      </p:sp>
      <p:pic>
        <p:nvPicPr>
          <p:cNvPr id="465" name="Google Shape;465;g2e01ec5150b_1_48"/>
          <p:cNvPicPr preferRelativeResize="0"/>
          <p:nvPr/>
        </p:nvPicPr>
        <p:blipFill>
          <a:blip r:embed="rId7">
            <a:alphaModFix/>
          </a:blip>
          <a:stretch>
            <a:fillRect/>
          </a:stretch>
        </p:blipFill>
        <p:spPr>
          <a:xfrm>
            <a:off x="7654475" y="4657275"/>
            <a:ext cx="2460625" cy="186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5"/>
          <p:cNvPicPr preferRelativeResize="0"/>
          <p:nvPr/>
        </p:nvPicPr>
        <p:blipFill rotWithShape="1">
          <a:blip r:embed="rId3">
            <a:alphaModFix/>
          </a:blip>
          <a:srcRect b="0" l="0" r="0" t="0"/>
          <a:stretch/>
        </p:blipFill>
        <p:spPr>
          <a:xfrm>
            <a:off x="2145171" y="2737875"/>
            <a:ext cx="8445942" cy="4004447"/>
          </a:xfrm>
          <a:prstGeom prst="rect">
            <a:avLst/>
          </a:prstGeom>
          <a:noFill/>
          <a:ln>
            <a:noFill/>
          </a:ln>
        </p:spPr>
      </p:pic>
      <p:sp>
        <p:nvSpPr>
          <p:cNvPr id="92" name="Google Shape;92;p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93" name="Google Shape;93;p5"/>
          <p:cNvPicPr preferRelativeResize="0"/>
          <p:nvPr/>
        </p:nvPicPr>
        <p:blipFill rotWithShape="1">
          <a:blip r:embed="rId4">
            <a:alphaModFix/>
          </a:blip>
          <a:srcRect b="0" l="0" r="0" t="0"/>
          <a:stretch/>
        </p:blipFill>
        <p:spPr>
          <a:xfrm>
            <a:off x="1220746" y="1043806"/>
            <a:ext cx="5147396" cy="1589424"/>
          </a:xfrm>
          <a:prstGeom prst="rect">
            <a:avLst/>
          </a:prstGeom>
          <a:noFill/>
          <a:ln>
            <a:noFill/>
          </a:ln>
        </p:spPr>
      </p:pic>
      <p:sp>
        <p:nvSpPr>
          <p:cNvPr id="94" name="Google Shape;94;p5"/>
          <p:cNvSpPr txBox="1"/>
          <p:nvPr>
            <p:ph type="title"/>
          </p:nvPr>
        </p:nvSpPr>
        <p:spPr>
          <a:xfrm>
            <a:off x="653256" y="175574"/>
            <a:ext cx="11190287" cy="763588"/>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e01ec5150b_1_6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472" name="Google Shape;472;g2e01ec5150b_1_69"/>
          <p:cNvSpPr txBox="1"/>
          <p:nvPr/>
        </p:nvSpPr>
        <p:spPr>
          <a:xfrm>
            <a:off x="982927" y="696650"/>
            <a:ext cx="107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Barchart with Hue - Intermediate Correlation</a:t>
            </a:r>
            <a:endParaRPr b="1" i="0" sz="3200" u="none" cap="none" strike="noStrike">
              <a:solidFill>
                <a:srgbClr val="0198A3"/>
              </a:solidFill>
              <a:latin typeface="Montserrat"/>
              <a:ea typeface="Montserrat"/>
              <a:cs typeface="Montserrat"/>
              <a:sym typeface="Montserrat"/>
            </a:endParaRPr>
          </a:p>
        </p:txBody>
      </p:sp>
      <p:sp>
        <p:nvSpPr>
          <p:cNvPr id="473" name="Google Shape;473;g2e01ec5150b_1_69"/>
          <p:cNvSpPr txBox="1"/>
          <p:nvPr/>
        </p:nvSpPr>
        <p:spPr>
          <a:xfrm>
            <a:off x="898252" y="403550"/>
            <a:ext cx="553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1800"/>
              <a:buFont typeface="Arial"/>
              <a:buNone/>
            </a:pPr>
            <a:r>
              <a:rPr b="1" lang="en-US" sz="1800" u="sng">
                <a:solidFill>
                  <a:srgbClr val="0198A3"/>
                </a:solidFill>
                <a:latin typeface="Montserrat"/>
                <a:ea typeface="Montserrat"/>
                <a:cs typeface="Montserrat"/>
                <a:sym typeface="Montserrat"/>
              </a:rPr>
              <a:t>Multivariate Analysis - Categorical</a:t>
            </a:r>
            <a:endParaRPr b="1" i="0" sz="1800" u="sng" cap="none" strike="noStrike">
              <a:solidFill>
                <a:srgbClr val="0198A3"/>
              </a:solidFill>
              <a:latin typeface="Montserrat"/>
              <a:ea typeface="Montserrat"/>
              <a:cs typeface="Montserrat"/>
              <a:sym typeface="Montserrat"/>
            </a:endParaRPr>
          </a:p>
        </p:txBody>
      </p:sp>
      <p:sp>
        <p:nvSpPr>
          <p:cNvPr id="474" name="Google Shape;474;g2e01ec5150b_1_69"/>
          <p:cNvSpPr txBox="1"/>
          <p:nvPr>
            <p:ph idx="1" type="body"/>
          </p:nvPr>
        </p:nvSpPr>
        <p:spPr>
          <a:xfrm>
            <a:off x="596100" y="3666125"/>
            <a:ext cx="11432100" cy="2466900"/>
          </a:xfrm>
          <a:prstGeom prst="rect">
            <a:avLst/>
          </a:prstGeom>
          <a:noFill/>
          <a:ln>
            <a:noFill/>
          </a:ln>
        </p:spPr>
        <p:txBody>
          <a:bodyPr anchorCtr="0" anchor="t" bIns="121900" lIns="121900" spcFirstLastPara="1" rIns="121900" wrap="square" tIns="121900">
            <a:noAutofit/>
          </a:bodyPr>
          <a:lstStyle/>
          <a:p>
            <a:pPr indent="0" lvl="0" marL="0" marR="406400" rtl="0" algn="l">
              <a:spcBef>
                <a:spcPts val="0"/>
              </a:spcBef>
              <a:spcAft>
                <a:spcPts val="0"/>
              </a:spcAft>
              <a:buNone/>
            </a:pPr>
            <a:r>
              <a:rPr lang="en-US" sz="1250">
                <a:highlight>
                  <a:srgbClr val="FFFFFF"/>
                </a:highlight>
                <a:latin typeface="Arial"/>
                <a:ea typeface="Arial"/>
                <a:cs typeface="Arial"/>
                <a:sym typeface="Arial"/>
              </a:rPr>
              <a:t>Seperti yang sudah diperlihatkan di heatmap, korelasi bank terhadap MIS_Status termasuk yang paling besar. Ada beberapa bank yang bahkan tidak memiliki kadar kredit gagal bayar seperti pada bank SBA - EDF Enforcement Action, Florida Business Development Action, dan CDC Small Business Finance Corporation. Disarankan untuk SBA agar jika ingin menyalurkan pinjaman dengan risiko gagal bayar rendah bisa ke bank bebas CHGOFF atau rendah CHGOFF. </a:t>
            </a:r>
            <a:endParaRPr sz="1250">
              <a:highlight>
                <a:srgbClr val="FFFFFF"/>
              </a:highlight>
              <a:latin typeface="Arial"/>
              <a:ea typeface="Arial"/>
              <a:cs typeface="Arial"/>
              <a:sym typeface="Arial"/>
            </a:endParaRPr>
          </a:p>
        </p:txBody>
      </p:sp>
      <p:pic>
        <p:nvPicPr>
          <p:cNvPr id="475" name="Google Shape;475;g2e01ec5150b_1_69"/>
          <p:cNvPicPr preferRelativeResize="0"/>
          <p:nvPr/>
        </p:nvPicPr>
        <p:blipFill rotWithShape="1">
          <a:blip r:embed="rId3">
            <a:alphaModFix/>
          </a:blip>
          <a:srcRect b="66561" l="0" r="0" t="0"/>
          <a:stretch/>
        </p:blipFill>
        <p:spPr>
          <a:xfrm>
            <a:off x="596100" y="1281650"/>
            <a:ext cx="11432201" cy="22838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6"/>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00" name="Google Shape;100;p6"/>
          <p:cNvSpPr txBox="1"/>
          <p:nvPr/>
        </p:nvSpPr>
        <p:spPr>
          <a:xfrm>
            <a:off x="4880597" y="2413625"/>
            <a:ext cx="6751422" cy="2913287"/>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None/>
            </a:pPr>
            <a:r>
              <a:rPr b="1" i="0" lang="en-US" sz="8000" u="none" cap="none" strike="noStrike">
                <a:solidFill>
                  <a:srgbClr val="212121"/>
                </a:solidFill>
                <a:highlight>
                  <a:srgbClr val="FFFFFF"/>
                </a:highlight>
                <a:latin typeface="Roboto"/>
                <a:ea typeface="Roboto"/>
                <a:cs typeface="Roboto"/>
                <a:sym typeface="Roboto"/>
              </a:rPr>
              <a:t>Feature Transformation</a:t>
            </a:r>
            <a:endParaRPr/>
          </a:p>
        </p:txBody>
      </p:sp>
      <p:sp>
        <p:nvSpPr>
          <p:cNvPr id="101" name="Google Shape;101;p6"/>
          <p:cNvSpPr txBox="1"/>
          <p:nvPr/>
        </p:nvSpPr>
        <p:spPr>
          <a:xfrm>
            <a:off x="3185288" y="1231346"/>
            <a:ext cx="8298223"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70d932ba4e_0_21"/>
          <p:cNvSpPr txBox="1"/>
          <p:nvPr/>
        </p:nvSpPr>
        <p:spPr>
          <a:xfrm>
            <a:off x="1216370" y="1284399"/>
            <a:ext cx="10188900" cy="1791600"/>
          </a:xfrm>
          <a:prstGeom prst="rect">
            <a:avLst/>
          </a:prstGeom>
          <a:noFill/>
          <a:ln>
            <a:noFill/>
          </a:ln>
        </p:spPr>
        <p:txBody>
          <a:bodyPr anchorCtr="0" anchor="t" bIns="45700" lIns="91425" spcFirstLastPara="1" rIns="91425" wrap="square" tIns="45700">
            <a:spAutoFit/>
          </a:bodyPr>
          <a:lstStyle/>
          <a:p>
            <a:pPr indent="-400050" lvl="0" marL="400050" marR="0" rtl="0" algn="just">
              <a:lnSpc>
                <a:spcPct val="165000"/>
              </a:lnSpc>
              <a:spcBef>
                <a:spcPts val="0"/>
              </a:spcBef>
              <a:spcAft>
                <a:spcPts val="0"/>
              </a:spcAft>
              <a:buClr>
                <a:srgbClr val="000000"/>
              </a:buClr>
              <a:buSzPts val="2000"/>
              <a:buFont typeface="Arial"/>
              <a:buAutoNum type="romanUcPeriod"/>
            </a:pPr>
            <a:r>
              <a:rPr b="0" i="0" lang="en-US" sz="1800" u="none" cap="none" strike="noStrike">
                <a:solidFill>
                  <a:srgbClr val="212121"/>
                </a:solidFill>
                <a:highlight>
                  <a:srgbClr val="FFFFFF"/>
                </a:highlight>
                <a:latin typeface="Roboto"/>
                <a:ea typeface="Roboto"/>
                <a:cs typeface="Roboto"/>
                <a:sym typeface="Roboto"/>
              </a:rPr>
              <a:t>Mengubah kolom object ke numerik (DisbursementGross, BalanceGross, GrAppv, SBA_Appv) dan menghilangkan symbol [$,] pada kolom data currency ('DisbursementGross’,  'BalanceGross’,  'ChgOffPrinGr', 'GrAppv', 'SBA_Appv’) diganti ke float untuk mempermudah analisis statistika.</a:t>
            </a:r>
            <a:endParaRPr/>
          </a:p>
        </p:txBody>
      </p:sp>
      <p:sp>
        <p:nvSpPr>
          <p:cNvPr id="107" name="Google Shape;107;g270d932ba4e_0_21"/>
          <p:cNvSpPr txBox="1"/>
          <p:nvPr/>
        </p:nvSpPr>
        <p:spPr>
          <a:xfrm>
            <a:off x="704744" y="163748"/>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108" name="Google Shape;108;g270d932ba4e_0_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109" name="Google Shape;109;g270d932ba4e_0_21"/>
          <p:cNvSpPr txBox="1"/>
          <p:nvPr/>
        </p:nvSpPr>
        <p:spPr>
          <a:xfrm>
            <a:off x="704744" y="763231"/>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Transformation</a:t>
            </a:r>
            <a:endParaRPr/>
          </a:p>
        </p:txBody>
      </p:sp>
      <p:pic>
        <p:nvPicPr>
          <p:cNvPr id="110" name="Google Shape;110;g270d932ba4e_0_21"/>
          <p:cNvPicPr preferRelativeResize="0"/>
          <p:nvPr/>
        </p:nvPicPr>
        <p:blipFill rotWithShape="1">
          <a:blip r:embed="rId3">
            <a:alphaModFix/>
          </a:blip>
          <a:srcRect b="0" l="0" r="0" t="0"/>
          <a:stretch/>
        </p:blipFill>
        <p:spPr>
          <a:xfrm>
            <a:off x="2958087" y="3429000"/>
            <a:ext cx="6485209" cy="1036879"/>
          </a:xfrm>
          <a:prstGeom prst="rect">
            <a:avLst/>
          </a:prstGeom>
          <a:noFill/>
          <a:ln>
            <a:noFill/>
          </a:ln>
        </p:spPr>
      </p:pic>
      <p:sp>
        <p:nvSpPr>
          <p:cNvPr id="111" name="Google Shape;111;g270d932ba4e_0_21"/>
          <p:cNvSpPr/>
          <p:nvPr/>
        </p:nvSpPr>
        <p:spPr>
          <a:xfrm>
            <a:off x="6049628" y="4563062"/>
            <a:ext cx="370200" cy="413700"/>
          </a:xfrm>
          <a:prstGeom prst="downArrow">
            <a:avLst>
              <a:gd fmla="val 50000" name="adj1"/>
              <a:gd fmla="val 50000" name="adj2"/>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12" name="Google Shape;112;g270d932ba4e_0_21"/>
          <p:cNvPicPr preferRelativeResize="0"/>
          <p:nvPr/>
        </p:nvPicPr>
        <p:blipFill rotWithShape="1">
          <a:blip r:embed="rId4">
            <a:alphaModFix/>
          </a:blip>
          <a:srcRect b="0" l="0" r="0" t="0"/>
          <a:stretch/>
        </p:blipFill>
        <p:spPr>
          <a:xfrm>
            <a:off x="2958087" y="5073902"/>
            <a:ext cx="6485209" cy="102086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7"/>
          <p:cNvSpPr txBox="1"/>
          <p:nvPr/>
        </p:nvSpPr>
        <p:spPr>
          <a:xfrm>
            <a:off x="704744" y="163748"/>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118" name="Google Shape;118;p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119" name="Google Shape;119;p7"/>
          <p:cNvSpPr txBox="1"/>
          <p:nvPr/>
        </p:nvSpPr>
        <p:spPr>
          <a:xfrm>
            <a:off x="704744" y="763231"/>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Transformation</a:t>
            </a:r>
            <a:endParaRPr/>
          </a:p>
        </p:txBody>
      </p:sp>
      <p:sp>
        <p:nvSpPr>
          <p:cNvPr id="120" name="Google Shape;120;p7"/>
          <p:cNvSpPr txBox="1"/>
          <p:nvPr/>
        </p:nvSpPr>
        <p:spPr>
          <a:xfrm>
            <a:off x="1110343" y="1290571"/>
            <a:ext cx="10188900" cy="908100"/>
          </a:xfrm>
          <a:prstGeom prst="rect">
            <a:avLst/>
          </a:prstGeom>
          <a:noFill/>
          <a:ln>
            <a:noFill/>
          </a:ln>
        </p:spPr>
        <p:txBody>
          <a:bodyPr anchorCtr="0" anchor="t" bIns="45700" lIns="91425" spcFirstLastPara="1" rIns="91425" wrap="square" tIns="45700">
            <a:spAutoFit/>
          </a:bodyPr>
          <a:lstStyle/>
          <a:p>
            <a:pPr indent="-400050" lvl="0" marL="400050" marR="0" rtl="0" algn="just">
              <a:lnSpc>
                <a:spcPct val="165000"/>
              </a:lnSpc>
              <a:spcBef>
                <a:spcPts val="0"/>
              </a:spcBef>
              <a:spcAft>
                <a:spcPts val="0"/>
              </a:spcAft>
              <a:buClr>
                <a:srgbClr val="000000"/>
              </a:buClr>
              <a:buSzPts val="2000"/>
              <a:buFont typeface="Arial"/>
              <a:buAutoNum type="romanUcPeriod" startAt="2"/>
            </a:pPr>
            <a:r>
              <a:rPr b="0" i="0" lang="en-US" sz="2000" u="none" cap="none" strike="noStrike">
                <a:solidFill>
                  <a:srgbClr val="212121"/>
                </a:solidFill>
                <a:highlight>
                  <a:srgbClr val="FFFFFF"/>
                </a:highlight>
                <a:latin typeface="Roboto"/>
                <a:ea typeface="Roboto"/>
                <a:cs typeface="Roboto"/>
                <a:sym typeface="Roboto"/>
              </a:rPr>
              <a:t> Menghilangkan nilai 0 pada: NAICS (memasukan ke kategori 81), Term &amp; NoEmp (diganti dengan nilai median), NewExist &amp; UrbanRural (diganti dengan nilai modus)</a:t>
            </a:r>
            <a:endParaRPr b="0" i="0" sz="2000" u="none" cap="none" strike="noStrike">
              <a:solidFill>
                <a:srgbClr val="212121"/>
              </a:solidFill>
              <a:highlight>
                <a:srgbClr val="FFFFFF"/>
              </a:highlight>
              <a:latin typeface="Roboto"/>
              <a:ea typeface="Roboto"/>
              <a:cs typeface="Roboto"/>
              <a:sym typeface="Roboto"/>
            </a:endParaRPr>
          </a:p>
        </p:txBody>
      </p:sp>
      <p:pic>
        <p:nvPicPr>
          <p:cNvPr id="121" name="Google Shape;121;p7"/>
          <p:cNvPicPr preferRelativeResize="0"/>
          <p:nvPr/>
        </p:nvPicPr>
        <p:blipFill rotWithShape="1">
          <a:blip r:embed="rId3">
            <a:alphaModFix/>
          </a:blip>
          <a:srcRect b="0" l="0" r="0" t="0"/>
          <a:stretch/>
        </p:blipFill>
        <p:spPr>
          <a:xfrm>
            <a:off x="1462476" y="2674890"/>
            <a:ext cx="3305636" cy="2476846"/>
          </a:xfrm>
          <a:prstGeom prst="rect">
            <a:avLst/>
          </a:prstGeom>
          <a:noFill/>
          <a:ln>
            <a:noFill/>
          </a:ln>
        </p:spPr>
      </p:pic>
      <p:pic>
        <p:nvPicPr>
          <p:cNvPr id="122" name="Google Shape;122;p7"/>
          <p:cNvPicPr preferRelativeResize="0"/>
          <p:nvPr/>
        </p:nvPicPr>
        <p:blipFill rotWithShape="1">
          <a:blip r:embed="rId4">
            <a:alphaModFix/>
          </a:blip>
          <a:srcRect b="0" l="0" r="0" t="0"/>
          <a:stretch/>
        </p:blipFill>
        <p:spPr>
          <a:xfrm>
            <a:off x="4897438" y="2639475"/>
            <a:ext cx="3286584" cy="2534004"/>
          </a:xfrm>
          <a:prstGeom prst="rect">
            <a:avLst/>
          </a:prstGeom>
          <a:noFill/>
          <a:ln>
            <a:noFill/>
          </a:ln>
        </p:spPr>
      </p:pic>
      <p:pic>
        <p:nvPicPr>
          <p:cNvPr id="123" name="Google Shape;123;p7"/>
          <p:cNvPicPr preferRelativeResize="0"/>
          <p:nvPr/>
        </p:nvPicPr>
        <p:blipFill rotWithShape="1">
          <a:blip r:embed="rId5">
            <a:alphaModFix/>
          </a:blip>
          <a:srcRect b="0" l="0" r="0" t="0"/>
          <a:stretch/>
        </p:blipFill>
        <p:spPr>
          <a:xfrm>
            <a:off x="8214526" y="2618295"/>
            <a:ext cx="3258005" cy="2505425"/>
          </a:xfrm>
          <a:prstGeom prst="rect">
            <a:avLst/>
          </a:prstGeom>
          <a:noFill/>
          <a:ln>
            <a:noFill/>
          </a:ln>
        </p:spPr>
      </p:pic>
      <p:pic>
        <p:nvPicPr>
          <p:cNvPr id="124" name="Google Shape;124;p7"/>
          <p:cNvPicPr preferRelativeResize="0"/>
          <p:nvPr/>
        </p:nvPicPr>
        <p:blipFill rotWithShape="1">
          <a:blip r:embed="rId6">
            <a:alphaModFix/>
          </a:blip>
          <a:srcRect b="0" l="0" r="0" t="0"/>
          <a:stretch/>
        </p:blipFill>
        <p:spPr>
          <a:xfrm>
            <a:off x="1449610" y="5318742"/>
            <a:ext cx="2676899" cy="914528"/>
          </a:xfrm>
          <a:prstGeom prst="rect">
            <a:avLst/>
          </a:prstGeom>
          <a:noFill/>
          <a:ln>
            <a:noFill/>
          </a:ln>
        </p:spPr>
      </p:pic>
      <p:pic>
        <p:nvPicPr>
          <p:cNvPr id="125" name="Google Shape;125;p7"/>
          <p:cNvPicPr preferRelativeResize="0"/>
          <p:nvPr/>
        </p:nvPicPr>
        <p:blipFill rotWithShape="1">
          <a:blip r:embed="rId7">
            <a:alphaModFix/>
          </a:blip>
          <a:srcRect b="0" l="0" r="0" t="0"/>
          <a:stretch/>
        </p:blipFill>
        <p:spPr>
          <a:xfrm>
            <a:off x="4092717" y="5370677"/>
            <a:ext cx="2314898" cy="800212"/>
          </a:xfrm>
          <a:prstGeom prst="rect">
            <a:avLst/>
          </a:prstGeom>
          <a:noFill/>
          <a:ln>
            <a:noFill/>
          </a:ln>
        </p:spPr>
      </p:pic>
      <p:pic>
        <p:nvPicPr>
          <p:cNvPr id="126" name="Google Shape;126;p7"/>
          <p:cNvPicPr preferRelativeResize="0"/>
          <p:nvPr/>
        </p:nvPicPr>
        <p:blipFill rotWithShape="1">
          <a:blip r:embed="rId8">
            <a:alphaModFix/>
          </a:blip>
          <a:srcRect b="0" l="0" r="0" t="0"/>
          <a:stretch/>
        </p:blipFill>
        <p:spPr>
          <a:xfrm>
            <a:off x="6689503" y="5361111"/>
            <a:ext cx="2638793" cy="866896"/>
          </a:xfrm>
          <a:prstGeom prst="rect">
            <a:avLst/>
          </a:prstGeom>
          <a:noFill/>
          <a:ln>
            <a:noFill/>
          </a:ln>
        </p:spPr>
      </p:pic>
      <p:pic>
        <p:nvPicPr>
          <p:cNvPr id="127" name="Google Shape;127;p7"/>
          <p:cNvPicPr preferRelativeResize="0"/>
          <p:nvPr/>
        </p:nvPicPr>
        <p:blipFill rotWithShape="1">
          <a:blip r:embed="rId9">
            <a:alphaModFix/>
          </a:blip>
          <a:srcRect b="0" l="0" r="0" t="0"/>
          <a:stretch/>
        </p:blipFill>
        <p:spPr>
          <a:xfrm>
            <a:off x="9256001" y="5335447"/>
            <a:ext cx="2238687" cy="847843"/>
          </a:xfrm>
          <a:prstGeom prst="rect">
            <a:avLst/>
          </a:prstGeom>
          <a:noFill/>
          <a:ln>
            <a:noFill/>
          </a:ln>
        </p:spPr>
      </p:pic>
      <p:cxnSp>
        <p:nvCxnSpPr>
          <p:cNvPr id="128" name="Google Shape;128;p7"/>
          <p:cNvCxnSpPr/>
          <p:nvPr/>
        </p:nvCxnSpPr>
        <p:spPr>
          <a:xfrm flipH="1" rot="10800000">
            <a:off x="1395180" y="2509516"/>
            <a:ext cx="10077351" cy="5388"/>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cxnSp>
        <p:nvCxnSpPr>
          <p:cNvPr id="129" name="Google Shape;129;p7"/>
          <p:cNvCxnSpPr/>
          <p:nvPr/>
        </p:nvCxnSpPr>
        <p:spPr>
          <a:xfrm flipH="1" rot="10800000">
            <a:off x="1395178" y="5231152"/>
            <a:ext cx="10077351" cy="5388"/>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cxnSp>
        <p:nvCxnSpPr>
          <p:cNvPr id="130" name="Google Shape;130;p7"/>
          <p:cNvCxnSpPr/>
          <p:nvPr/>
        </p:nvCxnSpPr>
        <p:spPr>
          <a:xfrm flipH="1" rot="10800000">
            <a:off x="1395179" y="6392102"/>
            <a:ext cx="10077351" cy="5388"/>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cxnSp>
        <p:nvCxnSpPr>
          <p:cNvPr id="131" name="Google Shape;131;p7"/>
          <p:cNvCxnSpPr/>
          <p:nvPr/>
        </p:nvCxnSpPr>
        <p:spPr>
          <a:xfrm flipH="1">
            <a:off x="1393366" y="2510893"/>
            <a:ext cx="3412" cy="3881209"/>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cxnSp>
        <p:nvCxnSpPr>
          <p:cNvPr id="132" name="Google Shape;132;p7"/>
          <p:cNvCxnSpPr/>
          <p:nvPr/>
        </p:nvCxnSpPr>
        <p:spPr>
          <a:xfrm>
            <a:off x="4744382" y="2494641"/>
            <a:ext cx="1150" cy="2736511"/>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cxnSp>
        <p:nvCxnSpPr>
          <p:cNvPr id="133" name="Google Shape;133;p7"/>
          <p:cNvCxnSpPr/>
          <p:nvPr/>
        </p:nvCxnSpPr>
        <p:spPr>
          <a:xfrm>
            <a:off x="11445083" y="2499253"/>
            <a:ext cx="20407" cy="387243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cxnSp>
        <p:nvCxnSpPr>
          <p:cNvPr id="134" name="Google Shape;134;p7"/>
          <p:cNvCxnSpPr/>
          <p:nvPr/>
        </p:nvCxnSpPr>
        <p:spPr>
          <a:xfrm>
            <a:off x="8154437" y="2499253"/>
            <a:ext cx="0" cy="2731899"/>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cxnSp>
        <p:nvCxnSpPr>
          <p:cNvPr id="135" name="Google Shape;135;p7"/>
          <p:cNvCxnSpPr/>
          <p:nvPr/>
        </p:nvCxnSpPr>
        <p:spPr>
          <a:xfrm flipH="1">
            <a:off x="6510641" y="5245427"/>
            <a:ext cx="15629" cy="1146675"/>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8"/>
          <p:cNvSpPr txBox="1"/>
          <p:nvPr/>
        </p:nvSpPr>
        <p:spPr>
          <a:xfrm>
            <a:off x="1216370" y="1436566"/>
            <a:ext cx="10188900" cy="861900"/>
          </a:xfrm>
          <a:prstGeom prst="rect">
            <a:avLst/>
          </a:prstGeom>
          <a:noFill/>
          <a:ln>
            <a:noFill/>
          </a:ln>
        </p:spPr>
        <p:txBody>
          <a:bodyPr anchorCtr="0" anchor="t" bIns="45700" lIns="91425" spcFirstLastPara="1" rIns="91425" wrap="square" tIns="45700">
            <a:spAutoFit/>
          </a:bodyPr>
          <a:lstStyle/>
          <a:p>
            <a:pPr indent="-514350" lvl="0" marL="514350" marR="0" rtl="0" algn="l">
              <a:lnSpc>
                <a:spcPct val="150000"/>
              </a:lnSpc>
              <a:spcBef>
                <a:spcPts val="0"/>
              </a:spcBef>
              <a:spcAft>
                <a:spcPts val="0"/>
              </a:spcAft>
              <a:buClr>
                <a:srgbClr val="000000"/>
              </a:buClr>
              <a:buSzPts val="2000"/>
              <a:buFont typeface="Arial"/>
              <a:buAutoNum type="romanUcPeriod" startAt="3"/>
            </a:pPr>
            <a:r>
              <a:rPr b="0" i="0" lang="en-US" sz="2000" u="none" cap="none" strike="noStrike">
                <a:solidFill>
                  <a:srgbClr val="212121"/>
                </a:solidFill>
                <a:highlight>
                  <a:srgbClr val="FFFFFF"/>
                </a:highlight>
                <a:latin typeface="Roboto"/>
                <a:ea typeface="Roboto"/>
                <a:cs typeface="Roboto"/>
                <a:sym typeface="Roboto"/>
              </a:rPr>
              <a:t>Menghilangkan nilai bukan Y atau N pada kolom LowDoc dan RevLineCr (diganti dengan nilai modus (N))</a:t>
            </a:r>
            <a:endParaRPr/>
          </a:p>
        </p:txBody>
      </p:sp>
      <p:sp>
        <p:nvSpPr>
          <p:cNvPr id="141" name="Google Shape;141;p8"/>
          <p:cNvSpPr txBox="1"/>
          <p:nvPr/>
        </p:nvSpPr>
        <p:spPr>
          <a:xfrm>
            <a:off x="704744" y="163748"/>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142" name="Google Shape;142;p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143" name="Google Shape;143;p8"/>
          <p:cNvSpPr txBox="1"/>
          <p:nvPr/>
        </p:nvSpPr>
        <p:spPr>
          <a:xfrm>
            <a:off x="704744" y="763231"/>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Transformation</a:t>
            </a:r>
            <a:endParaRPr/>
          </a:p>
        </p:txBody>
      </p:sp>
      <p:pic>
        <p:nvPicPr>
          <p:cNvPr id="144" name="Google Shape;144;p8"/>
          <p:cNvPicPr preferRelativeResize="0"/>
          <p:nvPr/>
        </p:nvPicPr>
        <p:blipFill rotWithShape="1">
          <a:blip r:embed="rId3">
            <a:alphaModFix/>
          </a:blip>
          <a:srcRect b="0" l="0" r="0" t="0"/>
          <a:stretch/>
        </p:blipFill>
        <p:spPr>
          <a:xfrm>
            <a:off x="3251084" y="2381000"/>
            <a:ext cx="5043830" cy="1958769"/>
          </a:xfrm>
          <a:prstGeom prst="rect">
            <a:avLst/>
          </a:prstGeom>
          <a:noFill/>
          <a:ln>
            <a:noFill/>
          </a:ln>
        </p:spPr>
      </p:pic>
      <p:pic>
        <p:nvPicPr>
          <p:cNvPr id="145" name="Google Shape;145;p8"/>
          <p:cNvPicPr preferRelativeResize="0"/>
          <p:nvPr/>
        </p:nvPicPr>
        <p:blipFill rotWithShape="1">
          <a:blip r:embed="rId4">
            <a:alphaModFix/>
          </a:blip>
          <a:srcRect b="0" l="0" r="0" t="0"/>
          <a:stretch/>
        </p:blipFill>
        <p:spPr>
          <a:xfrm>
            <a:off x="3345944" y="4472537"/>
            <a:ext cx="5182324" cy="19052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9"/>
          <p:cNvSpPr txBox="1"/>
          <p:nvPr/>
        </p:nvSpPr>
        <p:spPr>
          <a:xfrm>
            <a:off x="1216370" y="1349482"/>
            <a:ext cx="10189029" cy="400069"/>
          </a:xfrm>
          <a:prstGeom prst="rect">
            <a:avLst/>
          </a:prstGeom>
          <a:noFill/>
          <a:ln>
            <a:noFill/>
          </a:ln>
        </p:spPr>
        <p:txBody>
          <a:bodyPr anchorCtr="0" anchor="t" bIns="45700" lIns="91425" spcFirstLastPara="1" rIns="91425" wrap="square" tIns="45700">
            <a:spAutoFit/>
          </a:bodyPr>
          <a:lstStyle/>
          <a:p>
            <a:pPr indent="-514350" lvl="0" marL="514350" marR="0" rtl="0" algn="l">
              <a:lnSpc>
                <a:spcPct val="100000"/>
              </a:lnSpc>
              <a:spcBef>
                <a:spcPts val="0"/>
              </a:spcBef>
              <a:spcAft>
                <a:spcPts val="0"/>
              </a:spcAft>
              <a:buClr>
                <a:srgbClr val="000000"/>
              </a:buClr>
              <a:buSzPts val="2000"/>
              <a:buFont typeface="Arial"/>
              <a:buAutoNum type="romanUcPeriod" startAt="4"/>
            </a:pPr>
            <a:r>
              <a:rPr b="0" i="0" lang="en-US" sz="2000" u="none" cap="none" strike="noStrike">
                <a:solidFill>
                  <a:srgbClr val="212121"/>
                </a:solidFill>
                <a:highlight>
                  <a:srgbClr val="FFFFFF"/>
                </a:highlight>
                <a:latin typeface="Roboto"/>
                <a:ea typeface="Roboto"/>
                <a:cs typeface="Roboto"/>
                <a:sym typeface="Roboto"/>
              </a:rPr>
              <a:t>Menghilangkan 3 karakter terakhir pada kolom NAICS</a:t>
            </a:r>
            <a:endParaRPr/>
          </a:p>
        </p:txBody>
      </p:sp>
      <p:sp>
        <p:nvSpPr>
          <p:cNvPr id="151" name="Google Shape;151;p9"/>
          <p:cNvSpPr txBox="1"/>
          <p:nvPr/>
        </p:nvSpPr>
        <p:spPr>
          <a:xfrm>
            <a:off x="704744" y="163748"/>
            <a:ext cx="8298300"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Stage 1</a:t>
            </a:r>
            <a:endParaRPr b="1" i="0" sz="3200" u="none" cap="none" strike="noStrike">
              <a:solidFill>
                <a:srgbClr val="0198A3"/>
              </a:solidFill>
              <a:latin typeface="Montserrat"/>
              <a:ea typeface="Montserrat"/>
              <a:cs typeface="Montserrat"/>
              <a:sym typeface="Montserrat"/>
            </a:endParaRPr>
          </a:p>
        </p:txBody>
      </p:sp>
      <p:sp>
        <p:nvSpPr>
          <p:cNvPr id="152" name="Google Shape;152;p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153" name="Google Shape;153;p9"/>
          <p:cNvSpPr txBox="1"/>
          <p:nvPr/>
        </p:nvSpPr>
        <p:spPr>
          <a:xfrm>
            <a:off x="704744" y="763231"/>
            <a:ext cx="52824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212121"/>
                </a:solidFill>
                <a:highlight>
                  <a:srgbClr val="FFFFFF"/>
                </a:highlight>
                <a:latin typeface="Roboto"/>
                <a:ea typeface="Roboto"/>
                <a:cs typeface="Roboto"/>
                <a:sym typeface="Roboto"/>
              </a:rPr>
              <a:t>Feature Transformation</a:t>
            </a:r>
            <a:endParaRPr/>
          </a:p>
        </p:txBody>
      </p:sp>
      <p:pic>
        <p:nvPicPr>
          <p:cNvPr id="154" name="Google Shape;154;p9"/>
          <p:cNvPicPr preferRelativeResize="0"/>
          <p:nvPr/>
        </p:nvPicPr>
        <p:blipFill rotWithShape="1">
          <a:blip r:embed="rId3">
            <a:alphaModFix/>
          </a:blip>
          <a:srcRect b="0" l="0" r="0" t="0"/>
          <a:stretch/>
        </p:blipFill>
        <p:spPr>
          <a:xfrm>
            <a:off x="8755862" y="1814867"/>
            <a:ext cx="2296485" cy="4812553"/>
          </a:xfrm>
          <a:prstGeom prst="rect">
            <a:avLst/>
          </a:prstGeom>
          <a:noFill/>
          <a:ln>
            <a:noFill/>
          </a:ln>
        </p:spPr>
      </p:pic>
      <p:pic>
        <p:nvPicPr>
          <p:cNvPr id="155" name="Google Shape;155;p9"/>
          <p:cNvPicPr preferRelativeResize="0"/>
          <p:nvPr/>
        </p:nvPicPr>
        <p:blipFill rotWithShape="1">
          <a:blip r:embed="rId4">
            <a:alphaModFix/>
          </a:blip>
          <a:srcRect b="0" l="0" r="0" t="0"/>
          <a:stretch/>
        </p:blipFill>
        <p:spPr>
          <a:xfrm>
            <a:off x="1556435" y="2289260"/>
            <a:ext cx="6239746" cy="3410426"/>
          </a:xfrm>
          <a:prstGeom prst="rect">
            <a:avLst/>
          </a:prstGeom>
          <a:noFill/>
          <a:ln>
            <a:noFill/>
          </a:ln>
        </p:spPr>
      </p:pic>
      <p:sp>
        <p:nvSpPr>
          <p:cNvPr id="156" name="Google Shape;156;p9"/>
          <p:cNvSpPr/>
          <p:nvPr/>
        </p:nvSpPr>
        <p:spPr>
          <a:xfrm>
            <a:off x="7690202" y="3228965"/>
            <a:ext cx="585819" cy="400069"/>
          </a:xfrm>
          <a:prstGeom prst="rightArrow">
            <a:avLst>
              <a:gd fmla="val 50000" name="adj1"/>
              <a:gd fmla="val 50000" name="adj2"/>
            </a:avLst>
          </a:prstGeom>
          <a:solidFill>
            <a:schemeClr val="l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